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7" r:id="rId2"/>
    <p:sldId id="258" r:id="rId3"/>
    <p:sldId id="261" r:id="rId4"/>
    <p:sldId id="264" r:id="rId5"/>
    <p:sldId id="269" r:id="rId6"/>
    <p:sldId id="274" r:id="rId7"/>
    <p:sldId id="262" r:id="rId8"/>
    <p:sldId id="263" r:id="rId9"/>
    <p:sldId id="270" r:id="rId10"/>
    <p:sldId id="27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varScale="1">
        <p:scale>
          <a:sx n="67" d="100"/>
          <a:sy n="67" d="100"/>
        </p:scale>
        <p:origin x="644" y="5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F5AECE-38E4-45B4-B70F-93CF587706EC}" type="datetimeFigureOut">
              <a:rPr lang="en-MY" smtClean="0"/>
              <a:t>19/5/2020</a:t>
            </a:fld>
            <a:endParaRPr lang="en-MY"/>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AF8BF1-8C62-406C-9B9B-13198F01256B}" type="slidenum">
              <a:rPr lang="en-MY" smtClean="0"/>
              <a:t>‹#›</a:t>
            </a:fld>
            <a:endParaRPr lang="en-MY"/>
          </a:p>
        </p:txBody>
      </p:sp>
    </p:spTree>
    <p:extLst>
      <p:ext uri="{BB962C8B-B14F-4D97-AF65-F5344CB8AC3E}">
        <p14:creationId xmlns:p14="http://schemas.microsoft.com/office/powerpoint/2010/main" val="32073513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youtube.com/watch?v=OCGPQUKo9W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youtube.com/watch?v=OCGPQUKo9W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Good morning my Ms Farah and my online friends, today ill be talking about chocolate. More specifically, Nutella. I’m sure we are well aware of Nutella and would probably bought one if not taste Nutella before. So you may ask, since Nutella is already so successful, why am I still talking about it?</a:t>
            </a:r>
            <a:endParaRPr lang="en-MY" dirty="0"/>
          </a:p>
        </p:txBody>
      </p:sp>
      <p:sp>
        <p:nvSpPr>
          <p:cNvPr id="4" name="Slide Number Placeholder 3"/>
          <p:cNvSpPr>
            <a:spLocks noGrp="1"/>
          </p:cNvSpPr>
          <p:nvPr>
            <p:ph type="sldNum" sz="quarter" idx="5"/>
          </p:nvPr>
        </p:nvSpPr>
        <p:spPr/>
        <p:txBody>
          <a:bodyPr/>
          <a:lstStyle/>
          <a:p>
            <a:fld id="{FABBB075-C02A-442D-99B6-5CE7ACDE5F7B}" type="slidenum">
              <a:rPr lang="en-MY" smtClean="0"/>
              <a:t>1</a:t>
            </a:fld>
            <a:endParaRPr lang="en-MY"/>
          </a:p>
        </p:txBody>
      </p:sp>
    </p:spTree>
    <p:extLst>
      <p:ext uri="{BB962C8B-B14F-4D97-AF65-F5344CB8AC3E}">
        <p14:creationId xmlns:p14="http://schemas.microsoft.com/office/powerpoint/2010/main" val="4531107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So the next time you run out of ideas eating Nutella, hit me u[ and watch out for my campaign! XDXD</a:t>
            </a:r>
          </a:p>
        </p:txBody>
      </p:sp>
      <p:sp>
        <p:nvSpPr>
          <p:cNvPr id="4" name="Slide Number Placeholder 3"/>
          <p:cNvSpPr>
            <a:spLocks noGrp="1"/>
          </p:cNvSpPr>
          <p:nvPr>
            <p:ph type="sldNum" sz="quarter" idx="5"/>
          </p:nvPr>
        </p:nvSpPr>
        <p:spPr/>
        <p:txBody>
          <a:bodyPr/>
          <a:lstStyle/>
          <a:p>
            <a:fld id="{FABBB075-C02A-442D-99B6-5CE7ACDE5F7B}" type="slidenum">
              <a:rPr lang="en-MY" smtClean="0"/>
              <a:t>10</a:t>
            </a:fld>
            <a:endParaRPr lang="en-MY"/>
          </a:p>
        </p:txBody>
      </p:sp>
    </p:spTree>
    <p:extLst>
      <p:ext uri="{BB962C8B-B14F-4D97-AF65-F5344CB8AC3E}">
        <p14:creationId xmlns:p14="http://schemas.microsoft.com/office/powerpoint/2010/main" val="616352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This is because, a problem has arisen. </a:t>
            </a:r>
          </a:p>
          <a:p>
            <a:r>
              <a:rPr lang="en-SG" dirty="0"/>
              <a:t>Nutella has been facing a decline within the household penetration and low repeat buyers. This means that lesser people are purchasing Nutella and even lesser are repeatedly purchasing it.</a:t>
            </a:r>
          </a:p>
          <a:p>
            <a:r>
              <a:rPr lang="en-SG" dirty="0"/>
              <a:t>This is because there is a lack of understanding around how Nutella could be used beyond spreading the product on toast. So, in other words, the first thing people think of Nutella, is that it’s a spread for bread, and ONLY bread. But that is not true. Let me tell you why…</a:t>
            </a:r>
            <a:endParaRPr lang="en-MY" dirty="0"/>
          </a:p>
        </p:txBody>
      </p:sp>
      <p:sp>
        <p:nvSpPr>
          <p:cNvPr id="4" name="Slide Number Placeholder 3"/>
          <p:cNvSpPr>
            <a:spLocks noGrp="1"/>
          </p:cNvSpPr>
          <p:nvPr>
            <p:ph type="sldNum" sz="quarter" idx="5"/>
          </p:nvPr>
        </p:nvSpPr>
        <p:spPr/>
        <p:txBody>
          <a:bodyPr/>
          <a:lstStyle/>
          <a:p>
            <a:fld id="{FABBB075-C02A-442D-99B6-5CE7ACDE5F7B}" type="slidenum">
              <a:rPr lang="en-MY" smtClean="0"/>
              <a:t>2</a:t>
            </a:fld>
            <a:endParaRPr lang="en-MY"/>
          </a:p>
        </p:txBody>
      </p:sp>
    </p:spTree>
    <p:extLst>
      <p:ext uri="{BB962C8B-B14F-4D97-AF65-F5344CB8AC3E}">
        <p14:creationId xmlns:p14="http://schemas.microsoft.com/office/powerpoint/2010/main" val="12421765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In this campaign, the advertising objective is to push the boundaries of Nutella being just a spread for bread. Instead, introduce Nutella as a versatile snack that is fun to make and yummy to eat.</a:t>
            </a:r>
            <a:endParaRPr lang="en-MY" dirty="0"/>
          </a:p>
        </p:txBody>
      </p:sp>
      <p:sp>
        <p:nvSpPr>
          <p:cNvPr id="4" name="Slide Number Placeholder 3"/>
          <p:cNvSpPr>
            <a:spLocks noGrp="1"/>
          </p:cNvSpPr>
          <p:nvPr>
            <p:ph type="sldNum" sz="quarter" idx="5"/>
          </p:nvPr>
        </p:nvSpPr>
        <p:spPr/>
        <p:txBody>
          <a:bodyPr/>
          <a:lstStyle/>
          <a:p>
            <a:fld id="{FABBB075-C02A-442D-99B6-5CE7ACDE5F7B}" type="slidenum">
              <a:rPr lang="en-MY" smtClean="0"/>
              <a:t>3</a:t>
            </a:fld>
            <a:endParaRPr lang="en-MY"/>
          </a:p>
        </p:txBody>
      </p:sp>
    </p:spTree>
    <p:extLst>
      <p:ext uri="{BB962C8B-B14F-4D97-AF65-F5344CB8AC3E}">
        <p14:creationId xmlns:p14="http://schemas.microsoft.com/office/powerpoint/2010/main" val="2942188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target audience would be similar to Nutella’s original target group. </a:t>
            </a:r>
          </a:p>
          <a:p>
            <a:r>
              <a:rPr lang="en-SG" dirty="0"/>
              <a:t>This would be Mothers who are around 32-45 </a:t>
            </a:r>
            <a:r>
              <a:rPr lang="en-SG" dirty="0" err="1"/>
              <a:t>yrs</a:t>
            </a:r>
            <a:r>
              <a:rPr lang="en-SG" dirty="0"/>
              <a:t> old. Who is married and have young/ teenage kids.</a:t>
            </a:r>
          </a:p>
          <a:p>
            <a:r>
              <a:rPr lang="en-SG" dirty="0"/>
              <a:t>She is most probably a housewife that has a busy lifestyle. Despite being busy, she is a family-oriented person who values’ her children’s happiness and is</a:t>
            </a:r>
          </a:p>
          <a:p>
            <a:endParaRPr lang="en-SG" dirty="0"/>
          </a:p>
          <a:p>
            <a:endParaRPr lang="en-SG" dirty="0"/>
          </a:p>
          <a:p>
            <a:pPr>
              <a:lnSpc>
                <a:spcPct val="90000"/>
              </a:lnSpc>
              <a:spcAft>
                <a:spcPts val="600"/>
              </a:spcAft>
            </a:pPr>
            <a:r>
              <a:rPr lang="en-US" sz="1200" dirty="0"/>
              <a:t>32-45 years old</a:t>
            </a:r>
          </a:p>
          <a:p>
            <a:pPr>
              <a:lnSpc>
                <a:spcPct val="90000"/>
              </a:lnSpc>
              <a:spcAft>
                <a:spcPts val="600"/>
              </a:spcAft>
            </a:pPr>
            <a:r>
              <a:rPr lang="en-US" sz="1200" dirty="0"/>
              <a:t>A mom who was young/teenage children</a:t>
            </a:r>
          </a:p>
          <a:p>
            <a:pPr>
              <a:lnSpc>
                <a:spcPct val="90000"/>
              </a:lnSpc>
              <a:spcAft>
                <a:spcPts val="600"/>
              </a:spcAft>
            </a:pPr>
            <a:r>
              <a:rPr lang="en-US" sz="1200" dirty="0"/>
              <a:t>Housewife</a:t>
            </a:r>
          </a:p>
          <a:p>
            <a:pPr>
              <a:lnSpc>
                <a:spcPct val="90000"/>
              </a:lnSpc>
              <a:spcAft>
                <a:spcPts val="600"/>
              </a:spcAft>
            </a:pPr>
            <a:r>
              <a:rPr lang="en-US" sz="1200" dirty="0"/>
              <a:t>Busy lifestyle</a:t>
            </a:r>
          </a:p>
          <a:p>
            <a:pPr>
              <a:lnSpc>
                <a:spcPct val="90000"/>
              </a:lnSpc>
              <a:spcAft>
                <a:spcPts val="600"/>
              </a:spcAft>
            </a:pPr>
            <a:r>
              <a:rPr lang="en-US" sz="1200" dirty="0"/>
              <a:t>Value’s her children’s happiness</a:t>
            </a:r>
          </a:p>
          <a:p>
            <a:pPr>
              <a:lnSpc>
                <a:spcPct val="90000"/>
              </a:lnSpc>
              <a:spcAft>
                <a:spcPts val="600"/>
              </a:spcAft>
            </a:pPr>
            <a:r>
              <a:rPr lang="en-US" sz="1200" dirty="0"/>
              <a:t>Family-oriented</a:t>
            </a:r>
          </a:p>
          <a:p>
            <a:endParaRPr lang="en-MY" dirty="0"/>
          </a:p>
        </p:txBody>
      </p:sp>
      <p:sp>
        <p:nvSpPr>
          <p:cNvPr id="4" name="Slide Number Placeholder 3"/>
          <p:cNvSpPr>
            <a:spLocks noGrp="1"/>
          </p:cNvSpPr>
          <p:nvPr>
            <p:ph type="sldNum" sz="quarter" idx="5"/>
          </p:nvPr>
        </p:nvSpPr>
        <p:spPr/>
        <p:txBody>
          <a:bodyPr/>
          <a:lstStyle/>
          <a:p>
            <a:fld id="{FABBB075-C02A-442D-99B6-5CE7ACDE5F7B}" type="slidenum">
              <a:rPr lang="en-MY" smtClean="0"/>
              <a:t>4</a:t>
            </a:fld>
            <a:endParaRPr lang="en-MY"/>
          </a:p>
        </p:txBody>
      </p:sp>
    </p:spTree>
    <p:extLst>
      <p:ext uri="{BB962C8B-B14F-4D97-AF65-F5344CB8AC3E}">
        <p14:creationId xmlns:p14="http://schemas.microsoft.com/office/powerpoint/2010/main" val="32952197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target audience would be similar to Nutella’s original target group. </a:t>
            </a:r>
          </a:p>
          <a:p>
            <a:r>
              <a:rPr lang="en-SG" dirty="0"/>
              <a:t>This would be Mothers who are around 32-45 </a:t>
            </a:r>
            <a:r>
              <a:rPr lang="en-SG" dirty="0" err="1"/>
              <a:t>yrs</a:t>
            </a:r>
            <a:r>
              <a:rPr lang="en-SG" dirty="0"/>
              <a:t> old. Who is married and have young/ teenage kids.</a:t>
            </a:r>
          </a:p>
          <a:p>
            <a:r>
              <a:rPr lang="en-SG" dirty="0"/>
              <a:t>She is most probably a housewife that has a busy lifestyle. Despite being busy, she is a family-oriented person who values’ her children’s happiness and is</a:t>
            </a:r>
          </a:p>
          <a:p>
            <a:endParaRPr lang="en-SG" dirty="0"/>
          </a:p>
          <a:p>
            <a:endParaRPr lang="en-SG" dirty="0"/>
          </a:p>
          <a:p>
            <a:pPr>
              <a:lnSpc>
                <a:spcPct val="90000"/>
              </a:lnSpc>
              <a:spcAft>
                <a:spcPts val="600"/>
              </a:spcAft>
            </a:pPr>
            <a:r>
              <a:rPr lang="en-US" sz="1200" dirty="0"/>
              <a:t>32-45 years old</a:t>
            </a:r>
          </a:p>
          <a:p>
            <a:pPr>
              <a:lnSpc>
                <a:spcPct val="90000"/>
              </a:lnSpc>
              <a:spcAft>
                <a:spcPts val="600"/>
              </a:spcAft>
            </a:pPr>
            <a:r>
              <a:rPr lang="en-US" sz="1200" dirty="0"/>
              <a:t>A mom who was young/teenage children</a:t>
            </a:r>
          </a:p>
          <a:p>
            <a:pPr>
              <a:lnSpc>
                <a:spcPct val="90000"/>
              </a:lnSpc>
              <a:spcAft>
                <a:spcPts val="600"/>
              </a:spcAft>
            </a:pPr>
            <a:r>
              <a:rPr lang="en-US" sz="1200" dirty="0"/>
              <a:t>Housewife</a:t>
            </a:r>
          </a:p>
          <a:p>
            <a:pPr>
              <a:lnSpc>
                <a:spcPct val="90000"/>
              </a:lnSpc>
              <a:spcAft>
                <a:spcPts val="600"/>
              </a:spcAft>
            </a:pPr>
            <a:r>
              <a:rPr lang="en-US" sz="1200" dirty="0"/>
              <a:t>Busy lifestyle</a:t>
            </a:r>
          </a:p>
          <a:p>
            <a:pPr>
              <a:lnSpc>
                <a:spcPct val="90000"/>
              </a:lnSpc>
              <a:spcAft>
                <a:spcPts val="600"/>
              </a:spcAft>
            </a:pPr>
            <a:r>
              <a:rPr lang="en-US" sz="1200" dirty="0"/>
              <a:t>Value’s her children’s happiness</a:t>
            </a:r>
          </a:p>
          <a:p>
            <a:pPr>
              <a:lnSpc>
                <a:spcPct val="90000"/>
              </a:lnSpc>
              <a:spcAft>
                <a:spcPts val="600"/>
              </a:spcAft>
            </a:pPr>
            <a:r>
              <a:rPr lang="en-US" sz="1200" dirty="0"/>
              <a:t>Family-oriented</a:t>
            </a:r>
          </a:p>
          <a:p>
            <a:endParaRPr lang="en-MY" dirty="0"/>
          </a:p>
        </p:txBody>
      </p:sp>
      <p:sp>
        <p:nvSpPr>
          <p:cNvPr id="4" name="Slide Number Placeholder 3"/>
          <p:cNvSpPr>
            <a:spLocks noGrp="1"/>
          </p:cNvSpPr>
          <p:nvPr>
            <p:ph type="sldNum" sz="quarter" idx="5"/>
          </p:nvPr>
        </p:nvSpPr>
        <p:spPr/>
        <p:txBody>
          <a:bodyPr/>
          <a:lstStyle/>
          <a:p>
            <a:fld id="{FABBB075-C02A-442D-99B6-5CE7ACDE5F7B}" type="slidenum">
              <a:rPr lang="en-MY" smtClean="0"/>
              <a:t>5</a:t>
            </a:fld>
            <a:endParaRPr lang="en-MY"/>
          </a:p>
        </p:txBody>
      </p:sp>
    </p:spTree>
    <p:extLst>
      <p:ext uri="{BB962C8B-B14F-4D97-AF65-F5344CB8AC3E}">
        <p14:creationId xmlns:p14="http://schemas.microsoft.com/office/powerpoint/2010/main" val="2213821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These two insights</a:t>
            </a:r>
            <a:r>
              <a:rPr lang="zh-CN" altLang="en-US" dirty="0"/>
              <a:t> </a:t>
            </a:r>
            <a:r>
              <a:rPr lang="en-MY" altLang="zh-CN" dirty="0"/>
              <a:t>both</a:t>
            </a:r>
            <a:r>
              <a:rPr lang="zh-CN" altLang="en-US" dirty="0"/>
              <a:t> </a:t>
            </a:r>
            <a:r>
              <a:rPr lang="en-MY" altLang="zh-CN" dirty="0"/>
              <a:t>highlight</a:t>
            </a:r>
            <a:r>
              <a:rPr lang="zh-CN" altLang="en-US" dirty="0"/>
              <a:t> </a:t>
            </a:r>
            <a:r>
              <a:rPr lang="en-MY" altLang="zh-CN" dirty="0"/>
              <a:t>that</a:t>
            </a:r>
            <a:r>
              <a:rPr lang="zh-CN" altLang="en-US" dirty="0"/>
              <a:t> </a:t>
            </a:r>
            <a:r>
              <a:rPr lang="en-MY" altLang="zh-CN" dirty="0"/>
              <a:t>Nutella can do more than what was showed in the ads, which is to be spread on bread.</a:t>
            </a:r>
            <a:endParaRPr lang="en-MY" dirty="0"/>
          </a:p>
        </p:txBody>
      </p:sp>
      <p:sp>
        <p:nvSpPr>
          <p:cNvPr id="4" name="Slide Number Placeholder 3"/>
          <p:cNvSpPr>
            <a:spLocks noGrp="1"/>
          </p:cNvSpPr>
          <p:nvPr>
            <p:ph type="sldNum" sz="quarter" idx="5"/>
          </p:nvPr>
        </p:nvSpPr>
        <p:spPr/>
        <p:txBody>
          <a:bodyPr/>
          <a:lstStyle/>
          <a:p>
            <a:fld id="{FABBB075-C02A-442D-99B6-5CE7ACDE5F7B}" type="slidenum">
              <a:rPr lang="en-MY" smtClean="0"/>
              <a:t>6</a:t>
            </a:fld>
            <a:endParaRPr lang="en-MY"/>
          </a:p>
        </p:txBody>
      </p:sp>
    </p:spTree>
    <p:extLst>
      <p:ext uri="{BB962C8B-B14F-4D97-AF65-F5344CB8AC3E}">
        <p14:creationId xmlns:p14="http://schemas.microsoft.com/office/powerpoint/2010/main" val="1858021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Y" dirty="0"/>
              <a:t>As u can see in the pictures. Nutella is used like as a filling for tarts, as a dip for donuts, as a coating for ice cream. </a:t>
            </a:r>
          </a:p>
        </p:txBody>
      </p:sp>
      <p:sp>
        <p:nvSpPr>
          <p:cNvPr id="4" name="Slide Number Placeholder 3"/>
          <p:cNvSpPr>
            <a:spLocks noGrp="1"/>
          </p:cNvSpPr>
          <p:nvPr>
            <p:ph type="sldNum" sz="quarter" idx="5"/>
          </p:nvPr>
        </p:nvSpPr>
        <p:spPr/>
        <p:txBody>
          <a:bodyPr/>
          <a:lstStyle/>
          <a:p>
            <a:fld id="{FABBB075-C02A-442D-99B6-5CE7ACDE5F7B}" type="slidenum">
              <a:rPr lang="en-MY" smtClean="0"/>
              <a:t>7</a:t>
            </a:fld>
            <a:endParaRPr lang="en-MY"/>
          </a:p>
        </p:txBody>
      </p:sp>
    </p:spTree>
    <p:extLst>
      <p:ext uri="{BB962C8B-B14F-4D97-AF65-F5344CB8AC3E}">
        <p14:creationId xmlns:p14="http://schemas.microsoft.com/office/powerpoint/2010/main" val="31312220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Whoopee (wild excitement or joy)</a:t>
            </a:r>
            <a:endParaRPr lang="en-US" b="0" dirty="0">
              <a:effectLst/>
            </a:endParaRPr>
          </a:p>
          <a:p>
            <a:pPr rtl="0"/>
            <a:r>
              <a:rPr lang="en-US" sz="1200" b="0" i="0" u="none" strike="noStrike" kern="1200" dirty="0">
                <a:solidFill>
                  <a:schemeClr val="tx1"/>
                </a:solidFill>
                <a:effectLst/>
                <a:latin typeface="+mn-lt"/>
                <a:ea typeface="+mn-ea"/>
                <a:cs typeface="+mn-cs"/>
              </a:rPr>
              <a:t>Fun</a:t>
            </a:r>
            <a:endParaRPr lang="en-US" b="0" dirty="0">
              <a:effectLst/>
            </a:endParaRPr>
          </a:p>
          <a:p>
            <a:pPr rtl="0"/>
            <a:r>
              <a:rPr lang="en-US" sz="1200" b="0" i="0" u="none" strike="noStrike" kern="1200" dirty="0">
                <a:solidFill>
                  <a:schemeClr val="tx1"/>
                </a:solidFill>
                <a:effectLst/>
                <a:latin typeface="+mn-lt"/>
                <a:ea typeface="+mn-ea"/>
                <a:cs typeface="+mn-cs"/>
              </a:rPr>
              <a:t>Intimate{Show more interaction with the mom and child}</a:t>
            </a:r>
            <a:endParaRPr lang="en-US" b="0" dirty="0">
              <a:effectLst/>
            </a:endParaRPr>
          </a:p>
          <a:p>
            <a:pPr rtl="0"/>
            <a:r>
              <a:rPr lang="en-US" sz="1200" b="0" i="0" u="none" strike="noStrike" kern="1200" dirty="0">
                <a:solidFill>
                  <a:schemeClr val="tx1"/>
                </a:solidFill>
                <a:effectLst/>
                <a:latin typeface="+mn-lt"/>
                <a:ea typeface="+mn-ea"/>
                <a:cs typeface="+mn-cs"/>
              </a:rPr>
              <a:t>Light-hearted/Warm: Similar to Heinz ads (</a:t>
            </a:r>
            <a:r>
              <a:rPr lang="en-US" sz="1200" b="0" i="0" u="sng" strike="noStrike" kern="1200" dirty="0">
                <a:solidFill>
                  <a:schemeClr val="tx1"/>
                </a:solidFill>
                <a:effectLst/>
                <a:latin typeface="+mn-lt"/>
                <a:ea typeface="+mn-ea"/>
                <a:cs typeface="+mn-cs"/>
                <a:hlinkClick r:id="rId3"/>
              </a:rPr>
              <a:t>https://www.youtube.com/watch?v=OCGPQUKo9Ws</a:t>
            </a:r>
            <a:r>
              <a:rPr lang="en-US" sz="1200" b="0" i="0" u="none" strike="noStrike" kern="1200" dirty="0">
                <a:solidFill>
                  <a:schemeClr val="tx1"/>
                </a:solidFill>
                <a:effectLst/>
                <a:latin typeface="+mn-lt"/>
                <a:ea typeface="+mn-ea"/>
                <a:cs typeface="+mn-cs"/>
              </a:rPr>
              <a:t>)</a:t>
            </a:r>
            <a:endParaRPr lang="en-US" b="0" dirty="0">
              <a:effectLst/>
            </a:endParaRPr>
          </a:p>
          <a:p>
            <a:br>
              <a:rPr lang="en-US" dirty="0"/>
            </a:br>
            <a:endParaRPr lang="en-MY" dirty="0"/>
          </a:p>
        </p:txBody>
      </p:sp>
      <p:sp>
        <p:nvSpPr>
          <p:cNvPr id="4" name="Slide Number Placeholder 3"/>
          <p:cNvSpPr>
            <a:spLocks noGrp="1"/>
          </p:cNvSpPr>
          <p:nvPr>
            <p:ph type="sldNum" sz="quarter" idx="5"/>
          </p:nvPr>
        </p:nvSpPr>
        <p:spPr/>
        <p:txBody>
          <a:bodyPr/>
          <a:lstStyle/>
          <a:p>
            <a:fld id="{FABBB075-C02A-442D-99B6-5CE7ACDE5F7B}" type="slidenum">
              <a:rPr lang="en-MY" smtClean="0"/>
              <a:t>8</a:t>
            </a:fld>
            <a:endParaRPr lang="en-MY"/>
          </a:p>
        </p:txBody>
      </p:sp>
    </p:spTree>
    <p:extLst>
      <p:ext uri="{BB962C8B-B14F-4D97-AF65-F5344CB8AC3E}">
        <p14:creationId xmlns:p14="http://schemas.microsoft.com/office/powerpoint/2010/main" val="663201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dirty="0">
                <a:solidFill>
                  <a:schemeClr val="tx1"/>
                </a:solidFill>
                <a:effectLst/>
                <a:latin typeface="+mn-lt"/>
                <a:ea typeface="+mn-ea"/>
                <a:cs typeface="+mn-cs"/>
              </a:rPr>
              <a:t>Whoopee (wild excitement or joy)</a:t>
            </a:r>
            <a:endParaRPr lang="en-US" b="0" dirty="0">
              <a:effectLst/>
            </a:endParaRPr>
          </a:p>
          <a:p>
            <a:pPr rtl="0"/>
            <a:r>
              <a:rPr lang="en-US" sz="1200" b="0" i="0" u="none" strike="noStrike" kern="1200" dirty="0">
                <a:solidFill>
                  <a:schemeClr val="tx1"/>
                </a:solidFill>
                <a:effectLst/>
                <a:latin typeface="+mn-lt"/>
                <a:ea typeface="+mn-ea"/>
                <a:cs typeface="+mn-cs"/>
              </a:rPr>
              <a:t>Fun</a:t>
            </a:r>
            <a:endParaRPr lang="en-US" b="0" dirty="0">
              <a:effectLst/>
            </a:endParaRPr>
          </a:p>
          <a:p>
            <a:pPr rtl="0"/>
            <a:r>
              <a:rPr lang="en-US" sz="1200" b="0" i="0" u="none" strike="noStrike" kern="1200" dirty="0">
                <a:solidFill>
                  <a:schemeClr val="tx1"/>
                </a:solidFill>
                <a:effectLst/>
                <a:latin typeface="+mn-lt"/>
                <a:ea typeface="+mn-ea"/>
                <a:cs typeface="+mn-cs"/>
              </a:rPr>
              <a:t>Intimate {Show more interaction with the mom and child}</a:t>
            </a:r>
            <a:endParaRPr lang="en-US" b="0" dirty="0">
              <a:effectLst/>
            </a:endParaRPr>
          </a:p>
          <a:p>
            <a:pPr rtl="0"/>
            <a:r>
              <a:rPr lang="en-US" sz="1200" b="0" i="0" u="none" strike="noStrike" kern="1200" dirty="0">
                <a:solidFill>
                  <a:schemeClr val="tx1"/>
                </a:solidFill>
                <a:effectLst/>
                <a:latin typeface="+mn-lt"/>
                <a:ea typeface="+mn-ea"/>
                <a:cs typeface="+mn-cs"/>
              </a:rPr>
              <a:t>Light-hearted/Warm: Similar to Heinz ads (</a:t>
            </a:r>
            <a:r>
              <a:rPr lang="en-US" sz="1200" b="0" i="0" u="sng" strike="noStrike" kern="1200" dirty="0">
                <a:solidFill>
                  <a:schemeClr val="tx1"/>
                </a:solidFill>
                <a:effectLst/>
                <a:latin typeface="+mn-lt"/>
                <a:ea typeface="+mn-ea"/>
                <a:cs typeface="+mn-cs"/>
                <a:hlinkClick r:id="rId3"/>
              </a:rPr>
              <a:t>https://www.youtube.com/watch?v=OCGPQUKo9Ws</a:t>
            </a:r>
            <a:r>
              <a:rPr lang="en-US" sz="1200" b="0" i="0" u="none" strike="noStrike" kern="1200" dirty="0">
                <a:solidFill>
                  <a:schemeClr val="tx1"/>
                </a:solidFill>
                <a:effectLst/>
                <a:latin typeface="+mn-lt"/>
                <a:ea typeface="+mn-ea"/>
                <a:cs typeface="+mn-cs"/>
              </a:rPr>
              <a:t>)</a:t>
            </a:r>
            <a:endParaRPr lang="en-US" b="0" dirty="0">
              <a:effectLst/>
            </a:endParaRPr>
          </a:p>
          <a:p>
            <a:br>
              <a:rPr lang="en-US" dirty="0"/>
            </a:br>
            <a:endParaRPr lang="en-MY" dirty="0"/>
          </a:p>
        </p:txBody>
      </p:sp>
      <p:sp>
        <p:nvSpPr>
          <p:cNvPr id="4" name="Slide Number Placeholder 3"/>
          <p:cNvSpPr>
            <a:spLocks noGrp="1"/>
          </p:cNvSpPr>
          <p:nvPr>
            <p:ph type="sldNum" sz="quarter" idx="5"/>
          </p:nvPr>
        </p:nvSpPr>
        <p:spPr/>
        <p:txBody>
          <a:bodyPr/>
          <a:lstStyle/>
          <a:p>
            <a:fld id="{FABBB075-C02A-442D-99B6-5CE7ACDE5F7B}" type="slidenum">
              <a:rPr lang="en-MY" smtClean="0"/>
              <a:t>9</a:t>
            </a:fld>
            <a:endParaRPr lang="en-MY"/>
          </a:p>
        </p:txBody>
      </p:sp>
    </p:spTree>
    <p:extLst>
      <p:ext uri="{BB962C8B-B14F-4D97-AF65-F5344CB8AC3E}">
        <p14:creationId xmlns:p14="http://schemas.microsoft.com/office/powerpoint/2010/main" val="2606552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16E18-2149-43EC-9EEF-44648F7F47F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E56C7769-4188-4813-BED2-CB6FB96D85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4F4314A9-5386-4BB1-A2C4-6EBE95A6B9A5}"/>
              </a:ext>
            </a:extLst>
          </p:cNvPr>
          <p:cNvSpPr>
            <a:spLocks noGrp="1"/>
          </p:cNvSpPr>
          <p:nvPr>
            <p:ph type="dt" sz="half" idx="10"/>
          </p:nvPr>
        </p:nvSpPr>
        <p:spPr/>
        <p:txBody>
          <a:bodyPr/>
          <a:lstStyle/>
          <a:p>
            <a:fld id="{3CF391B9-1271-4FA0-846B-75B24A45BAF2}" type="datetimeFigureOut">
              <a:rPr lang="en-MY" smtClean="0"/>
              <a:t>19/5/2020</a:t>
            </a:fld>
            <a:endParaRPr lang="en-MY"/>
          </a:p>
        </p:txBody>
      </p:sp>
      <p:sp>
        <p:nvSpPr>
          <p:cNvPr id="5" name="Footer Placeholder 4">
            <a:extLst>
              <a:ext uri="{FF2B5EF4-FFF2-40B4-BE49-F238E27FC236}">
                <a16:creationId xmlns:a16="http://schemas.microsoft.com/office/drawing/2014/main" id="{1C2D701E-186D-47E8-8828-FD6CDBEA5422}"/>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50D2793F-4A65-4A90-BB44-2BF4B4D5A668}"/>
              </a:ext>
            </a:extLst>
          </p:cNvPr>
          <p:cNvSpPr>
            <a:spLocks noGrp="1"/>
          </p:cNvSpPr>
          <p:nvPr>
            <p:ph type="sldNum" sz="quarter" idx="12"/>
          </p:nvPr>
        </p:nvSpPr>
        <p:spPr/>
        <p:txBody>
          <a:bodyPr/>
          <a:lstStyle/>
          <a:p>
            <a:fld id="{6F9D5249-A532-459E-A5DD-C7802AD8292D}" type="slidenum">
              <a:rPr lang="en-MY" smtClean="0"/>
              <a:t>‹#›</a:t>
            </a:fld>
            <a:endParaRPr lang="en-MY"/>
          </a:p>
        </p:txBody>
      </p:sp>
    </p:spTree>
    <p:extLst>
      <p:ext uri="{BB962C8B-B14F-4D97-AF65-F5344CB8AC3E}">
        <p14:creationId xmlns:p14="http://schemas.microsoft.com/office/powerpoint/2010/main" val="31045797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494F7-101D-4E5A-8A93-AA737FC52E50}"/>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C37434EB-E507-459D-B33A-9C5E8FB69A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D61877CE-0610-4978-B570-448AFB9E8598}"/>
              </a:ext>
            </a:extLst>
          </p:cNvPr>
          <p:cNvSpPr>
            <a:spLocks noGrp="1"/>
          </p:cNvSpPr>
          <p:nvPr>
            <p:ph type="dt" sz="half" idx="10"/>
          </p:nvPr>
        </p:nvSpPr>
        <p:spPr/>
        <p:txBody>
          <a:bodyPr/>
          <a:lstStyle/>
          <a:p>
            <a:fld id="{3CF391B9-1271-4FA0-846B-75B24A45BAF2}" type="datetimeFigureOut">
              <a:rPr lang="en-MY" smtClean="0"/>
              <a:t>19/5/2020</a:t>
            </a:fld>
            <a:endParaRPr lang="en-MY"/>
          </a:p>
        </p:txBody>
      </p:sp>
      <p:sp>
        <p:nvSpPr>
          <p:cNvPr id="5" name="Footer Placeholder 4">
            <a:extLst>
              <a:ext uri="{FF2B5EF4-FFF2-40B4-BE49-F238E27FC236}">
                <a16:creationId xmlns:a16="http://schemas.microsoft.com/office/drawing/2014/main" id="{63B43FC1-3B9B-43BE-BE19-2269AFF30C92}"/>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FF5CD338-2341-4A77-9075-59095CCDCF04}"/>
              </a:ext>
            </a:extLst>
          </p:cNvPr>
          <p:cNvSpPr>
            <a:spLocks noGrp="1"/>
          </p:cNvSpPr>
          <p:nvPr>
            <p:ph type="sldNum" sz="quarter" idx="12"/>
          </p:nvPr>
        </p:nvSpPr>
        <p:spPr/>
        <p:txBody>
          <a:bodyPr/>
          <a:lstStyle/>
          <a:p>
            <a:fld id="{6F9D5249-A532-459E-A5DD-C7802AD8292D}" type="slidenum">
              <a:rPr lang="en-MY" smtClean="0"/>
              <a:t>‹#›</a:t>
            </a:fld>
            <a:endParaRPr lang="en-MY"/>
          </a:p>
        </p:txBody>
      </p:sp>
    </p:spTree>
    <p:extLst>
      <p:ext uri="{BB962C8B-B14F-4D97-AF65-F5344CB8AC3E}">
        <p14:creationId xmlns:p14="http://schemas.microsoft.com/office/powerpoint/2010/main" val="13334166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5E9AC2-2F32-45B7-BF70-F2AD4449145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6115A4BA-36F4-464D-9A0B-AC93913E07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8941882E-00C6-40C2-88A2-7D766B32B938}"/>
              </a:ext>
            </a:extLst>
          </p:cNvPr>
          <p:cNvSpPr>
            <a:spLocks noGrp="1"/>
          </p:cNvSpPr>
          <p:nvPr>
            <p:ph type="dt" sz="half" idx="10"/>
          </p:nvPr>
        </p:nvSpPr>
        <p:spPr/>
        <p:txBody>
          <a:bodyPr/>
          <a:lstStyle/>
          <a:p>
            <a:fld id="{3CF391B9-1271-4FA0-846B-75B24A45BAF2}" type="datetimeFigureOut">
              <a:rPr lang="en-MY" smtClean="0"/>
              <a:t>19/5/2020</a:t>
            </a:fld>
            <a:endParaRPr lang="en-MY"/>
          </a:p>
        </p:txBody>
      </p:sp>
      <p:sp>
        <p:nvSpPr>
          <p:cNvPr id="5" name="Footer Placeholder 4">
            <a:extLst>
              <a:ext uri="{FF2B5EF4-FFF2-40B4-BE49-F238E27FC236}">
                <a16:creationId xmlns:a16="http://schemas.microsoft.com/office/drawing/2014/main" id="{947D87F5-159C-439F-8487-B69DBB080FF9}"/>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16521411-D34B-402E-BD1A-1D1EF4943CB5}"/>
              </a:ext>
            </a:extLst>
          </p:cNvPr>
          <p:cNvSpPr>
            <a:spLocks noGrp="1"/>
          </p:cNvSpPr>
          <p:nvPr>
            <p:ph type="sldNum" sz="quarter" idx="12"/>
          </p:nvPr>
        </p:nvSpPr>
        <p:spPr/>
        <p:txBody>
          <a:bodyPr/>
          <a:lstStyle/>
          <a:p>
            <a:fld id="{6F9D5249-A532-459E-A5DD-C7802AD8292D}" type="slidenum">
              <a:rPr lang="en-MY" smtClean="0"/>
              <a:t>‹#›</a:t>
            </a:fld>
            <a:endParaRPr lang="en-MY"/>
          </a:p>
        </p:txBody>
      </p:sp>
    </p:spTree>
    <p:extLst>
      <p:ext uri="{BB962C8B-B14F-4D97-AF65-F5344CB8AC3E}">
        <p14:creationId xmlns:p14="http://schemas.microsoft.com/office/powerpoint/2010/main" val="241693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E2AA8-7B3A-458E-82FC-AF78A3274DF1}"/>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0ACB22F4-6D1D-4D85-9E06-F660F0BD86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ED51F056-1892-42F9-B61E-D7E4FBAB2983}"/>
              </a:ext>
            </a:extLst>
          </p:cNvPr>
          <p:cNvSpPr>
            <a:spLocks noGrp="1"/>
          </p:cNvSpPr>
          <p:nvPr>
            <p:ph type="dt" sz="half" idx="10"/>
          </p:nvPr>
        </p:nvSpPr>
        <p:spPr/>
        <p:txBody>
          <a:bodyPr/>
          <a:lstStyle/>
          <a:p>
            <a:fld id="{3CF391B9-1271-4FA0-846B-75B24A45BAF2}" type="datetimeFigureOut">
              <a:rPr lang="en-MY" smtClean="0"/>
              <a:t>19/5/2020</a:t>
            </a:fld>
            <a:endParaRPr lang="en-MY"/>
          </a:p>
        </p:txBody>
      </p:sp>
      <p:sp>
        <p:nvSpPr>
          <p:cNvPr id="5" name="Footer Placeholder 4">
            <a:extLst>
              <a:ext uri="{FF2B5EF4-FFF2-40B4-BE49-F238E27FC236}">
                <a16:creationId xmlns:a16="http://schemas.microsoft.com/office/drawing/2014/main" id="{5B4EFEF4-5A93-4360-AF58-D0D04DC4FF15}"/>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7CEE97AB-00EC-4793-896B-F75A77E9A939}"/>
              </a:ext>
            </a:extLst>
          </p:cNvPr>
          <p:cNvSpPr>
            <a:spLocks noGrp="1"/>
          </p:cNvSpPr>
          <p:nvPr>
            <p:ph type="sldNum" sz="quarter" idx="12"/>
          </p:nvPr>
        </p:nvSpPr>
        <p:spPr/>
        <p:txBody>
          <a:bodyPr/>
          <a:lstStyle/>
          <a:p>
            <a:fld id="{6F9D5249-A532-459E-A5DD-C7802AD8292D}" type="slidenum">
              <a:rPr lang="en-MY" smtClean="0"/>
              <a:t>‹#›</a:t>
            </a:fld>
            <a:endParaRPr lang="en-MY"/>
          </a:p>
        </p:txBody>
      </p:sp>
    </p:spTree>
    <p:extLst>
      <p:ext uri="{BB962C8B-B14F-4D97-AF65-F5344CB8AC3E}">
        <p14:creationId xmlns:p14="http://schemas.microsoft.com/office/powerpoint/2010/main" val="522711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D4011-467D-4153-9B19-0F53F98A25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03B96F49-B4D2-4F36-8A71-D3D13F208A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AA5E457-7C97-4C93-A0DD-E305C0929E75}"/>
              </a:ext>
            </a:extLst>
          </p:cNvPr>
          <p:cNvSpPr>
            <a:spLocks noGrp="1"/>
          </p:cNvSpPr>
          <p:nvPr>
            <p:ph type="dt" sz="half" idx="10"/>
          </p:nvPr>
        </p:nvSpPr>
        <p:spPr/>
        <p:txBody>
          <a:bodyPr/>
          <a:lstStyle/>
          <a:p>
            <a:fld id="{3CF391B9-1271-4FA0-846B-75B24A45BAF2}" type="datetimeFigureOut">
              <a:rPr lang="en-MY" smtClean="0"/>
              <a:t>19/5/2020</a:t>
            </a:fld>
            <a:endParaRPr lang="en-MY"/>
          </a:p>
        </p:txBody>
      </p:sp>
      <p:sp>
        <p:nvSpPr>
          <p:cNvPr id="5" name="Footer Placeholder 4">
            <a:extLst>
              <a:ext uri="{FF2B5EF4-FFF2-40B4-BE49-F238E27FC236}">
                <a16:creationId xmlns:a16="http://schemas.microsoft.com/office/drawing/2014/main" id="{C3F55B17-196C-4DD8-9911-2E3A000BA870}"/>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7027C197-AD10-4B30-B152-73ADFF29F0E2}"/>
              </a:ext>
            </a:extLst>
          </p:cNvPr>
          <p:cNvSpPr>
            <a:spLocks noGrp="1"/>
          </p:cNvSpPr>
          <p:nvPr>
            <p:ph type="sldNum" sz="quarter" idx="12"/>
          </p:nvPr>
        </p:nvSpPr>
        <p:spPr/>
        <p:txBody>
          <a:bodyPr/>
          <a:lstStyle/>
          <a:p>
            <a:fld id="{6F9D5249-A532-459E-A5DD-C7802AD8292D}" type="slidenum">
              <a:rPr lang="en-MY" smtClean="0"/>
              <a:t>‹#›</a:t>
            </a:fld>
            <a:endParaRPr lang="en-MY"/>
          </a:p>
        </p:txBody>
      </p:sp>
    </p:spTree>
    <p:extLst>
      <p:ext uri="{BB962C8B-B14F-4D97-AF65-F5344CB8AC3E}">
        <p14:creationId xmlns:p14="http://schemas.microsoft.com/office/powerpoint/2010/main" val="234966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348F3-B7BB-44EC-8348-057B5E7BFF9C}"/>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C5F2B1B2-67CF-4184-9904-CB41618AEC0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66DAC1B1-B26C-4EA6-8803-C40A92A8799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1DAFAFAB-309C-41CE-BAD7-53915134B4D1}"/>
              </a:ext>
            </a:extLst>
          </p:cNvPr>
          <p:cNvSpPr>
            <a:spLocks noGrp="1"/>
          </p:cNvSpPr>
          <p:nvPr>
            <p:ph type="dt" sz="half" idx="10"/>
          </p:nvPr>
        </p:nvSpPr>
        <p:spPr/>
        <p:txBody>
          <a:bodyPr/>
          <a:lstStyle/>
          <a:p>
            <a:fld id="{3CF391B9-1271-4FA0-846B-75B24A45BAF2}" type="datetimeFigureOut">
              <a:rPr lang="en-MY" smtClean="0"/>
              <a:t>19/5/2020</a:t>
            </a:fld>
            <a:endParaRPr lang="en-MY"/>
          </a:p>
        </p:txBody>
      </p:sp>
      <p:sp>
        <p:nvSpPr>
          <p:cNvPr id="6" name="Footer Placeholder 5">
            <a:extLst>
              <a:ext uri="{FF2B5EF4-FFF2-40B4-BE49-F238E27FC236}">
                <a16:creationId xmlns:a16="http://schemas.microsoft.com/office/drawing/2014/main" id="{D9795354-D43D-4138-9AA6-DEC30EADA659}"/>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D23376FA-B2C3-4F29-9615-0943933FCEA3}"/>
              </a:ext>
            </a:extLst>
          </p:cNvPr>
          <p:cNvSpPr>
            <a:spLocks noGrp="1"/>
          </p:cNvSpPr>
          <p:nvPr>
            <p:ph type="sldNum" sz="quarter" idx="12"/>
          </p:nvPr>
        </p:nvSpPr>
        <p:spPr/>
        <p:txBody>
          <a:bodyPr/>
          <a:lstStyle/>
          <a:p>
            <a:fld id="{6F9D5249-A532-459E-A5DD-C7802AD8292D}" type="slidenum">
              <a:rPr lang="en-MY" smtClean="0"/>
              <a:t>‹#›</a:t>
            </a:fld>
            <a:endParaRPr lang="en-MY"/>
          </a:p>
        </p:txBody>
      </p:sp>
    </p:spTree>
    <p:extLst>
      <p:ext uri="{BB962C8B-B14F-4D97-AF65-F5344CB8AC3E}">
        <p14:creationId xmlns:p14="http://schemas.microsoft.com/office/powerpoint/2010/main" val="3910204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EE0B9-3598-41CF-973F-A84521164E44}"/>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807CCDD9-1EA1-4919-A443-355C8E480D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7F305ED-36C0-4CF8-9868-2074F36308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88311290-D40F-474B-B73C-D139C49141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F670D70-D731-4060-B05D-1988BFEC144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1C313832-3F7B-471A-878E-49A0F9CC2F33}"/>
              </a:ext>
            </a:extLst>
          </p:cNvPr>
          <p:cNvSpPr>
            <a:spLocks noGrp="1"/>
          </p:cNvSpPr>
          <p:nvPr>
            <p:ph type="dt" sz="half" idx="10"/>
          </p:nvPr>
        </p:nvSpPr>
        <p:spPr/>
        <p:txBody>
          <a:bodyPr/>
          <a:lstStyle/>
          <a:p>
            <a:fld id="{3CF391B9-1271-4FA0-846B-75B24A45BAF2}" type="datetimeFigureOut">
              <a:rPr lang="en-MY" smtClean="0"/>
              <a:t>19/5/2020</a:t>
            </a:fld>
            <a:endParaRPr lang="en-MY"/>
          </a:p>
        </p:txBody>
      </p:sp>
      <p:sp>
        <p:nvSpPr>
          <p:cNvPr id="8" name="Footer Placeholder 7">
            <a:extLst>
              <a:ext uri="{FF2B5EF4-FFF2-40B4-BE49-F238E27FC236}">
                <a16:creationId xmlns:a16="http://schemas.microsoft.com/office/drawing/2014/main" id="{49B4F471-57BE-4AFB-AE84-DCB9C7399BAE}"/>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33D0305F-A37C-461B-AF69-7D874D60575B}"/>
              </a:ext>
            </a:extLst>
          </p:cNvPr>
          <p:cNvSpPr>
            <a:spLocks noGrp="1"/>
          </p:cNvSpPr>
          <p:nvPr>
            <p:ph type="sldNum" sz="quarter" idx="12"/>
          </p:nvPr>
        </p:nvSpPr>
        <p:spPr/>
        <p:txBody>
          <a:bodyPr/>
          <a:lstStyle/>
          <a:p>
            <a:fld id="{6F9D5249-A532-459E-A5DD-C7802AD8292D}" type="slidenum">
              <a:rPr lang="en-MY" smtClean="0"/>
              <a:t>‹#›</a:t>
            </a:fld>
            <a:endParaRPr lang="en-MY"/>
          </a:p>
        </p:txBody>
      </p:sp>
    </p:spTree>
    <p:extLst>
      <p:ext uri="{BB962C8B-B14F-4D97-AF65-F5344CB8AC3E}">
        <p14:creationId xmlns:p14="http://schemas.microsoft.com/office/powerpoint/2010/main" val="32003271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C8981A-D5F1-4058-B7F5-4772C76A0479}"/>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E0E28138-7017-450D-BDBA-2D9FCEE0945A}"/>
              </a:ext>
            </a:extLst>
          </p:cNvPr>
          <p:cNvSpPr>
            <a:spLocks noGrp="1"/>
          </p:cNvSpPr>
          <p:nvPr>
            <p:ph type="dt" sz="half" idx="10"/>
          </p:nvPr>
        </p:nvSpPr>
        <p:spPr/>
        <p:txBody>
          <a:bodyPr/>
          <a:lstStyle/>
          <a:p>
            <a:fld id="{3CF391B9-1271-4FA0-846B-75B24A45BAF2}" type="datetimeFigureOut">
              <a:rPr lang="en-MY" smtClean="0"/>
              <a:t>19/5/2020</a:t>
            </a:fld>
            <a:endParaRPr lang="en-MY"/>
          </a:p>
        </p:txBody>
      </p:sp>
      <p:sp>
        <p:nvSpPr>
          <p:cNvPr id="4" name="Footer Placeholder 3">
            <a:extLst>
              <a:ext uri="{FF2B5EF4-FFF2-40B4-BE49-F238E27FC236}">
                <a16:creationId xmlns:a16="http://schemas.microsoft.com/office/drawing/2014/main" id="{BF390D1A-C7EB-4AD2-812B-4F08A6091B6D}"/>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702A14D8-A6B4-4A9E-9200-88B0A7A222AB}"/>
              </a:ext>
            </a:extLst>
          </p:cNvPr>
          <p:cNvSpPr>
            <a:spLocks noGrp="1"/>
          </p:cNvSpPr>
          <p:nvPr>
            <p:ph type="sldNum" sz="quarter" idx="12"/>
          </p:nvPr>
        </p:nvSpPr>
        <p:spPr/>
        <p:txBody>
          <a:bodyPr/>
          <a:lstStyle/>
          <a:p>
            <a:fld id="{6F9D5249-A532-459E-A5DD-C7802AD8292D}" type="slidenum">
              <a:rPr lang="en-MY" smtClean="0"/>
              <a:t>‹#›</a:t>
            </a:fld>
            <a:endParaRPr lang="en-MY"/>
          </a:p>
        </p:txBody>
      </p:sp>
    </p:spTree>
    <p:extLst>
      <p:ext uri="{BB962C8B-B14F-4D97-AF65-F5344CB8AC3E}">
        <p14:creationId xmlns:p14="http://schemas.microsoft.com/office/powerpoint/2010/main" val="2529648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62104F-F00E-4039-9926-A588A7549C68}"/>
              </a:ext>
            </a:extLst>
          </p:cNvPr>
          <p:cNvSpPr>
            <a:spLocks noGrp="1"/>
          </p:cNvSpPr>
          <p:nvPr>
            <p:ph type="dt" sz="half" idx="10"/>
          </p:nvPr>
        </p:nvSpPr>
        <p:spPr/>
        <p:txBody>
          <a:bodyPr/>
          <a:lstStyle/>
          <a:p>
            <a:fld id="{3CF391B9-1271-4FA0-846B-75B24A45BAF2}" type="datetimeFigureOut">
              <a:rPr lang="en-MY" smtClean="0"/>
              <a:t>19/5/2020</a:t>
            </a:fld>
            <a:endParaRPr lang="en-MY"/>
          </a:p>
        </p:txBody>
      </p:sp>
      <p:sp>
        <p:nvSpPr>
          <p:cNvPr id="3" name="Footer Placeholder 2">
            <a:extLst>
              <a:ext uri="{FF2B5EF4-FFF2-40B4-BE49-F238E27FC236}">
                <a16:creationId xmlns:a16="http://schemas.microsoft.com/office/drawing/2014/main" id="{74E562CD-B4B8-4827-A69F-DA909E974384}"/>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954501A2-5052-4176-937A-9B773D0B2F7D}"/>
              </a:ext>
            </a:extLst>
          </p:cNvPr>
          <p:cNvSpPr>
            <a:spLocks noGrp="1"/>
          </p:cNvSpPr>
          <p:nvPr>
            <p:ph type="sldNum" sz="quarter" idx="12"/>
          </p:nvPr>
        </p:nvSpPr>
        <p:spPr/>
        <p:txBody>
          <a:bodyPr/>
          <a:lstStyle/>
          <a:p>
            <a:fld id="{6F9D5249-A532-459E-A5DD-C7802AD8292D}" type="slidenum">
              <a:rPr lang="en-MY" smtClean="0"/>
              <a:t>‹#›</a:t>
            </a:fld>
            <a:endParaRPr lang="en-MY"/>
          </a:p>
        </p:txBody>
      </p:sp>
    </p:spTree>
    <p:extLst>
      <p:ext uri="{BB962C8B-B14F-4D97-AF65-F5344CB8AC3E}">
        <p14:creationId xmlns:p14="http://schemas.microsoft.com/office/powerpoint/2010/main" val="4258843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39DA6-CB1E-4ADB-BCD8-6B5537FF63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065BC72D-2B77-4EEB-89ED-EB3B57F743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31E43488-FC07-4EE2-B3DF-E59F5D8126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7FD663-8B45-43BB-9063-05B624CDE04D}"/>
              </a:ext>
            </a:extLst>
          </p:cNvPr>
          <p:cNvSpPr>
            <a:spLocks noGrp="1"/>
          </p:cNvSpPr>
          <p:nvPr>
            <p:ph type="dt" sz="half" idx="10"/>
          </p:nvPr>
        </p:nvSpPr>
        <p:spPr/>
        <p:txBody>
          <a:bodyPr/>
          <a:lstStyle/>
          <a:p>
            <a:fld id="{3CF391B9-1271-4FA0-846B-75B24A45BAF2}" type="datetimeFigureOut">
              <a:rPr lang="en-MY" smtClean="0"/>
              <a:t>19/5/2020</a:t>
            </a:fld>
            <a:endParaRPr lang="en-MY"/>
          </a:p>
        </p:txBody>
      </p:sp>
      <p:sp>
        <p:nvSpPr>
          <p:cNvPr id="6" name="Footer Placeholder 5">
            <a:extLst>
              <a:ext uri="{FF2B5EF4-FFF2-40B4-BE49-F238E27FC236}">
                <a16:creationId xmlns:a16="http://schemas.microsoft.com/office/drawing/2014/main" id="{4DE2BB34-AC8A-4BD6-9D8C-ECB7F4A3F748}"/>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5DC957CF-AB2D-4B23-B71A-D537B51983E3}"/>
              </a:ext>
            </a:extLst>
          </p:cNvPr>
          <p:cNvSpPr>
            <a:spLocks noGrp="1"/>
          </p:cNvSpPr>
          <p:nvPr>
            <p:ph type="sldNum" sz="quarter" idx="12"/>
          </p:nvPr>
        </p:nvSpPr>
        <p:spPr/>
        <p:txBody>
          <a:bodyPr/>
          <a:lstStyle/>
          <a:p>
            <a:fld id="{6F9D5249-A532-459E-A5DD-C7802AD8292D}" type="slidenum">
              <a:rPr lang="en-MY" smtClean="0"/>
              <a:t>‹#›</a:t>
            </a:fld>
            <a:endParaRPr lang="en-MY"/>
          </a:p>
        </p:txBody>
      </p:sp>
    </p:spTree>
    <p:extLst>
      <p:ext uri="{BB962C8B-B14F-4D97-AF65-F5344CB8AC3E}">
        <p14:creationId xmlns:p14="http://schemas.microsoft.com/office/powerpoint/2010/main" val="2739465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F7086-1914-4F10-9DA4-1C161CAE15C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E61E68EC-45EC-4981-B71A-B8ED5937CA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E88B2BF9-2D24-43D1-B025-49C80B561F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ACE196-D29A-4D22-8749-D38249AF2B36}"/>
              </a:ext>
            </a:extLst>
          </p:cNvPr>
          <p:cNvSpPr>
            <a:spLocks noGrp="1"/>
          </p:cNvSpPr>
          <p:nvPr>
            <p:ph type="dt" sz="half" idx="10"/>
          </p:nvPr>
        </p:nvSpPr>
        <p:spPr/>
        <p:txBody>
          <a:bodyPr/>
          <a:lstStyle/>
          <a:p>
            <a:fld id="{3CF391B9-1271-4FA0-846B-75B24A45BAF2}" type="datetimeFigureOut">
              <a:rPr lang="en-MY" smtClean="0"/>
              <a:t>19/5/2020</a:t>
            </a:fld>
            <a:endParaRPr lang="en-MY"/>
          </a:p>
        </p:txBody>
      </p:sp>
      <p:sp>
        <p:nvSpPr>
          <p:cNvPr id="6" name="Footer Placeholder 5">
            <a:extLst>
              <a:ext uri="{FF2B5EF4-FFF2-40B4-BE49-F238E27FC236}">
                <a16:creationId xmlns:a16="http://schemas.microsoft.com/office/drawing/2014/main" id="{3BB0C7F6-9E40-4091-8806-234BFB0C815F}"/>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4487E892-6871-4A4D-A90E-440C6EB6E7EB}"/>
              </a:ext>
            </a:extLst>
          </p:cNvPr>
          <p:cNvSpPr>
            <a:spLocks noGrp="1"/>
          </p:cNvSpPr>
          <p:nvPr>
            <p:ph type="sldNum" sz="quarter" idx="12"/>
          </p:nvPr>
        </p:nvSpPr>
        <p:spPr/>
        <p:txBody>
          <a:bodyPr/>
          <a:lstStyle/>
          <a:p>
            <a:fld id="{6F9D5249-A532-459E-A5DD-C7802AD8292D}" type="slidenum">
              <a:rPr lang="en-MY" smtClean="0"/>
              <a:t>‹#›</a:t>
            </a:fld>
            <a:endParaRPr lang="en-MY"/>
          </a:p>
        </p:txBody>
      </p:sp>
    </p:spTree>
    <p:extLst>
      <p:ext uri="{BB962C8B-B14F-4D97-AF65-F5344CB8AC3E}">
        <p14:creationId xmlns:p14="http://schemas.microsoft.com/office/powerpoint/2010/main" val="2612749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DBA6E2-84C4-4EF7-AE74-DBB6EB4E9C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9BEE3538-0200-474E-A460-B0703D7ED4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75990644-3230-4DAF-8453-CAA3852510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F391B9-1271-4FA0-846B-75B24A45BAF2}" type="datetimeFigureOut">
              <a:rPr lang="en-MY" smtClean="0"/>
              <a:t>19/5/2020</a:t>
            </a:fld>
            <a:endParaRPr lang="en-MY"/>
          </a:p>
        </p:txBody>
      </p:sp>
      <p:sp>
        <p:nvSpPr>
          <p:cNvPr id="5" name="Footer Placeholder 4">
            <a:extLst>
              <a:ext uri="{FF2B5EF4-FFF2-40B4-BE49-F238E27FC236}">
                <a16:creationId xmlns:a16="http://schemas.microsoft.com/office/drawing/2014/main" id="{3DFA51A1-6AE5-48AA-9BAF-77F982E78B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id="{45A25359-20B8-4211-A812-1DADF1C085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9D5249-A532-459E-A5DD-C7802AD8292D}" type="slidenum">
              <a:rPr lang="en-MY" smtClean="0"/>
              <a:t>‹#›</a:t>
            </a:fld>
            <a:endParaRPr lang="en-MY"/>
          </a:p>
        </p:txBody>
      </p:sp>
    </p:spTree>
    <p:extLst>
      <p:ext uri="{BB962C8B-B14F-4D97-AF65-F5344CB8AC3E}">
        <p14:creationId xmlns:p14="http://schemas.microsoft.com/office/powerpoint/2010/main" val="36738263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jpg"/><Relationship Id="rId13" Type="http://schemas.openxmlformats.org/officeDocument/2006/relationships/image" Target="../media/image25.jpg"/><Relationship Id="rId3" Type="http://schemas.openxmlformats.org/officeDocument/2006/relationships/image" Target="../media/image15.jpg"/><Relationship Id="rId7" Type="http://schemas.openxmlformats.org/officeDocument/2006/relationships/image" Target="../media/image19.jpg"/><Relationship Id="rId12" Type="http://schemas.openxmlformats.org/officeDocument/2006/relationships/image" Target="../media/image24.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8.jpg"/><Relationship Id="rId11" Type="http://schemas.openxmlformats.org/officeDocument/2006/relationships/image" Target="../media/image23.jpg"/><Relationship Id="rId5" Type="http://schemas.openxmlformats.org/officeDocument/2006/relationships/image" Target="../media/image17.jpg"/><Relationship Id="rId15" Type="http://schemas.openxmlformats.org/officeDocument/2006/relationships/image" Target="../media/image27.jpg"/><Relationship Id="rId10" Type="http://schemas.openxmlformats.org/officeDocument/2006/relationships/image" Target="../media/image22.jpg"/><Relationship Id="rId4" Type="http://schemas.openxmlformats.org/officeDocument/2006/relationships/image" Target="../media/image16.jpg"/><Relationship Id="rId9" Type="http://schemas.openxmlformats.org/officeDocument/2006/relationships/image" Target="../media/image21.jpg"/><Relationship Id="rId14" Type="http://schemas.openxmlformats.org/officeDocument/2006/relationships/image" Target="../media/image26.jp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9.jpg"/><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E62531B-CD21-43B8-BA32-9DF77FBA0D99}"/>
              </a:ext>
            </a:extLst>
          </p:cNvPr>
          <p:cNvPicPr>
            <a:picLocks noChangeAspect="1"/>
          </p:cNvPicPr>
          <p:nvPr/>
        </p:nvPicPr>
        <p:blipFill rotWithShape="1">
          <a:blip r:embed="rId3">
            <a:extLst>
              <a:ext uri="{28A0092B-C50C-407E-A947-70E740481C1C}">
                <a14:useLocalDpi xmlns:a14="http://schemas.microsoft.com/office/drawing/2010/main" val="0"/>
              </a:ext>
            </a:extLst>
          </a:blip>
          <a:srcRect b="23132"/>
          <a:stretch/>
        </p:blipFill>
        <p:spPr>
          <a:xfrm>
            <a:off x="0" y="1"/>
            <a:ext cx="12187544" cy="6858000"/>
          </a:xfrm>
          <a:prstGeom prst="rect">
            <a:avLst/>
          </a:prstGeom>
        </p:spPr>
      </p:pic>
      <p:sp>
        <p:nvSpPr>
          <p:cNvPr id="7" name="TextBox 6">
            <a:extLst>
              <a:ext uri="{FF2B5EF4-FFF2-40B4-BE49-F238E27FC236}">
                <a16:creationId xmlns:a16="http://schemas.microsoft.com/office/drawing/2014/main" id="{35145685-8AD1-4E62-86BF-738FBF414BCC}"/>
              </a:ext>
            </a:extLst>
          </p:cNvPr>
          <p:cNvSpPr txBox="1"/>
          <p:nvPr/>
        </p:nvSpPr>
        <p:spPr>
          <a:xfrm>
            <a:off x="6109002" y="1124744"/>
            <a:ext cx="4748835" cy="1323439"/>
          </a:xfrm>
          <a:prstGeom prst="rect">
            <a:avLst/>
          </a:prstGeom>
          <a:noFill/>
        </p:spPr>
        <p:txBody>
          <a:bodyPr wrap="square" rtlCol="0">
            <a:spAutoFit/>
          </a:bodyPr>
          <a:lstStyle/>
          <a:p>
            <a:r>
              <a:rPr lang="en-MY" sz="8000" b="1" dirty="0">
                <a:solidFill>
                  <a:srgbClr val="FFFFFF"/>
                </a:solidFill>
              </a:rPr>
              <a:t>Nutella</a:t>
            </a:r>
          </a:p>
        </p:txBody>
      </p:sp>
      <p:sp>
        <p:nvSpPr>
          <p:cNvPr id="11" name="TextBox 10">
            <a:extLst>
              <a:ext uri="{FF2B5EF4-FFF2-40B4-BE49-F238E27FC236}">
                <a16:creationId xmlns:a16="http://schemas.microsoft.com/office/drawing/2014/main" id="{F169D117-B8C2-4CE3-BB01-473091A57636}"/>
              </a:ext>
            </a:extLst>
          </p:cNvPr>
          <p:cNvSpPr txBox="1"/>
          <p:nvPr/>
        </p:nvSpPr>
        <p:spPr>
          <a:xfrm>
            <a:off x="6168008" y="2281769"/>
            <a:ext cx="2093715" cy="707886"/>
          </a:xfrm>
          <a:prstGeom prst="rect">
            <a:avLst/>
          </a:prstGeom>
          <a:noFill/>
        </p:spPr>
        <p:txBody>
          <a:bodyPr wrap="none" rtlCol="0">
            <a:spAutoFit/>
          </a:bodyPr>
          <a:lstStyle/>
          <a:p>
            <a:r>
              <a:rPr lang="en-MY" sz="4000" dirty="0">
                <a:solidFill>
                  <a:srgbClr val="FFFFFF"/>
                </a:solidFill>
              </a:rPr>
              <a:t>By Alyssa</a:t>
            </a:r>
          </a:p>
        </p:txBody>
      </p:sp>
    </p:spTree>
    <p:extLst>
      <p:ext uri="{BB962C8B-B14F-4D97-AF65-F5344CB8AC3E}">
        <p14:creationId xmlns:p14="http://schemas.microsoft.com/office/powerpoint/2010/main" val="2554518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BB4FEB0D-8608-4E18-8073-D169F8273405}"/>
              </a:ext>
            </a:extLst>
          </p:cNvPr>
          <p:cNvPicPr>
            <a:picLocks noChangeAspect="1"/>
          </p:cNvPicPr>
          <p:nvPr/>
        </p:nvPicPr>
        <p:blipFill rotWithShape="1">
          <a:blip r:embed="rId3">
            <a:extLst>
              <a:ext uri="{28A0092B-C50C-407E-A947-70E740481C1C}">
                <a14:useLocalDpi xmlns:a14="http://schemas.microsoft.com/office/drawing/2010/main" val="0"/>
              </a:ext>
            </a:extLst>
          </a:blip>
          <a:srcRect l="16408" t="10708" r="2577" b="20756"/>
          <a:stretch/>
        </p:blipFill>
        <p:spPr>
          <a:xfrm>
            <a:off x="8818816" y="4415093"/>
            <a:ext cx="1597664" cy="2149627"/>
          </a:xfrm>
          <a:prstGeom prst="rect">
            <a:avLst/>
          </a:prstGeom>
        </p:spPr>
      </p:pic>
      <p:pic>
        <p:nvPicPr>
          <p:cNvPr id="42" name="Picture 41">
            <a:extLst>
              <a:ext uri="{FF2B5EF4-FFF2-40B4-BE49-F238E27FC236}">
                <a16:creationId xmlns:a16="http://schemas.microsoft.com/office/drawing/2014/main" id="{A8E2458C-2E9C-4FBB-B2AE-CD42BBF8B727}"/>
              </a:ext>
            </a:extLst>
          </p:cNvPr>
          <p:cNvPicPr>
            <a:picLocks noChangeAspect="1"/>
          </p:cNvPicPr>
          <p:nvPr/>
        </p:nvPicPr>
        <p:blipFill rotWithShape="1">
          <a:blip r:embed="rId4">
            <a:extLst>
              <a:ext uri="{28A0092B-C50C-407E-A947-70E740481C1C}">
                <a14:useLocalDpi xmlns:a14="http://schemas.microsoft.com/office/drawing/2010/main" val="0"/>
              </a:ext>
            </a:extLst>
          </a:blip>
          <a:srcRect l="1" r="27134"/>
          <a:stretch/>
        </p:blipFill>
        <p:spPr>
          <a:xfrm>
            <a:off x="2066243" y="4415093"/>
            <a:ext cx="1100582" cy="2150535"/>
          </a:xfrm>
          <a:prstGeom prst="rect">
            <a:avLst/>
          </a:prstGeom>
        </p:spPr>
      </p:pic>
      <p:pic>
        <p:nvPicPr>
          <p:cNvPr id="19" name="Picture 18">
            <a:extLst>
              <a:ext uri="{FF2B5EF4-FFF2-40B4-BE49-F238E27FC236}">
                <a16:creationId xmlns:a16="http://schemas.microsoft.com/office/drawing/2014/main" id="{1512DECC-DA05-4D2C-BD77-4A888E0F70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97876" y="287281"/>
            <a:ext cx="2756227" cy="2125353"/>
          </a:xfrm>
          <a:prstGeom prst="rect">
            <a:avLst/>
          </a:prstGeom>
        </p:spPr>
      </p:pic>
      <p:pic>
        <p:nvPicPr>
          <p:cNvPr id="3" name="Picture 2">
            <a:extLst>
              <a:ext uri="{FF2B5EF4-FFF2-40B4-BE49-F238E27FC236}">
                <a16:creationId xmlns:a16="http://schemas.microsoft.com/office/drawing/2014/main" id="{2CA17D68-E704-4066-80BC-7945E21823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10937" y="287281"/>
            <a:ext cx="1642096" cy="2130938"/>
          </a:xfrm>
          <a:prstGeom prst="rect">
            <a:avLst/>
          </a:prstGeom>
        </p:spPr>
      </p:pic>
      <p:pic>
        <p:nvPicPr>
          <p:cNvPr id="5" name="Picture 4">
            <a:extLst>
              <a:ext uri="{FF2B5EF4-FFF2-40B4-BE49-F238E27FC236}">
                <a16:creationId xmlns:a16="http://schemas.microsoft.com/office/drawing/2014/main" id="{D096D8EE-5386-4560-8FC5-EE5D709C42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3362" y="2471093"/>
            <a:ext cx="2833463" cy="1885541"/>
          </a:xfrm>
          <a:prstGeom prst="rect">
            <a:avLst/>
          </a:prstGeom>
        </p:spPr>
      </p:pic>
      <p:pic>
        <p:nvPicPr>
          <p:cNvPr id="21" name="Picture 20">
            <a:extLst>
              <a:ext uri="{FF2B5EF4-FFF2-40B4-BE49-F238E27FC236}">
                <a16:creationId xmlns:a16="http://schemas.microsoft.com/office/drawing/2014/main" id="{AE1F4329-8EB0-4F4D-BC27-7940F5DAC83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38690" y="2471093"/>
            <a:ext cx="5524787" cy="4099626"/>
          </a:xfrm>
          <a:prstGeom prst="rect">
            <a:avLst/>
          </a:prstGeom>
        </p:spPr>
      </p:pic>
      <p:pic>
        <p:nvPicPr>
          <p:cNvPr id="23" name="Picture 22">
            <a:extLst>
              <a:ext uri="{FF2B5EF4-FFF2-40B4-BE49-F238E27FC236}">
                <a16:creationId xmlns:a16="http://schemas.microsoft.com/office/drawing/2014/main" id="{E717BC95-E173-4A9C-BCB1-551C399FF4A4}"/>
              </a:ext>
            </a:extLst>
          </p:cNvPr>
          <p:cNvPicPr>
            <a:picLocks noChangeAspect="1"/>
          </p:cNvPicPr>
          <p:nvPr/>
        </p:nvPicPr>
        <p:blipFill rotWithShape="1">
          <a:blip r:embed="rId9">
            <a:extLst>
              <a:ext uri="{28A0092B-C50C-407E-A947-70E740481C1C}">
                <a14:useLocalDpi xmlns:a14="http://schemas.microsoft.com/office/drawing/2010/main" val="0"/>
              </a:ext>
            </a:extLst>
          </a:blip>
          <a:srcRect t="5653" b="2114"/>
          <a:stretch/>
        </p:blipFill>
        <p:spPr>
          <a:xfrm>
            <a:off x="351249" y="293280"/>
            <a:ext cx="1473026" cy="2119354"/>
          </a:xfrm>
          <a:prstGeom prst="rect">
            <a:avLst/>
          </a:prstGeom>
        </p:spPr>
      </p:pic>
      <p:pic>
        <p:nvPicPr>
          <p:cNvPr id="27" name="Picture 26">
            <a:extLst>
              <a:ext uri="{FF2B5EF4-FFF2-40B4-BE49-F238E27FC236}">
                <a16:creationId xmlns:a16="http://schemas.microsoft.com/office/drawing/2014/main" id="{B1F0E271-B7C6-4E9A-BC53-7064F0AA53D2}"/>
              </a:ext>
            </a:extLst>
          </p:cNvPr>
          <p:cNvPicPr>
            <a:picLocks noChangeAspect="1"/>
          </p:cNvPicPr>
          <p:nvPr/>
        </p:nvPicPr>
        <p:blipFill rotWithShape="1">
          <a:blip r:embed="rId10">
            <a:extLst>
              <a:ext uri="{28A0092B-C50C-407E-A947-70E740481C1C}">
                <a14:useLocalDpi xmlns:a14="http://schemas.microsoft.com/office/drawing/2010/main" val="0"/>
              </a:ext>
            </a:extLst>
          </a:blip>
          <a:srcRect b="13652"/>
          <a:stretch/>
        </p:blipFill>
        <p:spPr>
          <a:xfrm>
            <a:off x="351249" y="4415093"/>
            <a:ext cx="1659655" cy="2149627"/>
          </a:xfrm>
          <a:prstGeom prst="rect">
            <a:avLst/>
          </a:prstGeom>
        </p:spPr>
      </p:pic>
      <p:pic>
        <p:nvPicPr>
          <p:cNvPr id="39" name="Picture 38">
            <a:extLst>
              <a:ext uri="{FF2B5EF4-FFF2-40B4-BE49-F238E27FC236}">
                <a16:creationId xmlns:a16="http://schemas.microsoft.com/office/drawing/2014/main" id="{634D47B7-5E02-4318-A4F4-ADDAEA8046A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206148" y="281696"/>
            <a:ext cx="1642096" cy="2130938"/>
          </a:xfrm>
          <a:prstGeom prst="rect">
            <a:avLst/>
          </a:prstGeom>
        </p:spPr>
      </p:pic>
      <p:pic>
        <p:nvPicPr>
          <p:cNvPr id="46" name="Picture 45">
            <a:extLst>
              <a:ext uri="{FF2B5EF4-FFF2-40B4-BE49-F238E27FC236}">
                <a16:creationId xmlns:a16="http://schemas.microsoft.com/office/drawing/2014/main" id="{6D3BF0EE-5CFC-4F90-BA2F-0536957ED0D7}"/>
              </a:ext>
            </a:extLst>
          </p:cNvPr>
          <p:cNvPicPr>
            <a:picLocks noChangeAspect="1"/>
          </p:cNvPicPr>
          <p:nvPr/>
        </p:nvPicPr>
        <p:blipFill rotWithShape="1">
          <a:blip r:embed="rId12">
            <a:extLst>
              <a:ext uri="{28A0092B-C50C-407E-A947-70E740481C1C}">
                <a14:useLocalDpi xmlns:a14="http://schemas.microsoft.com/office/drawing/2010/main" val="0"/>
              </a:ext>
            </a:extLst>
          </a:blip>
          <a:srcRect b="16197"/>
          <a:stretch/>
        </p:blipFill>
        <p:spPr>
          <a:xfrm>
            <a:off x="4016955" y="287281"/>
            <a:ext cx="1618036" cy="2125353"/>
          </a:xfrm>
          <a:prstGeom prst="rect">
            <a:avLst/>
          </a:prstGeom>
        </p:spPr>
      </p:pic>
      <p:pic>
        <p:nvPicPr>
          <p:cNvPr id="50" name="Picture 49">
            <a:extLst>
              <a:ext uri="{FF2B5EF4-FFF2-40B4-BE49-F238E27FC236}">
                <a16:creationId xmlns:a16="http://schemas.microsoft.com/office/drawing/2014/main" id="{CC884492-00AD-488F-882C-9497BAA2B93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87160" y="287281"/>
            <a:ext cx="2066910" cy="2125353"/>
          </a:xfrm>
          <a:prstGeom prst="rect">
            <a:avLst/>
          </a:prstGeom>
        </p:spPr>
      </p:pic>
      <p:pic>
        <p:nvPicPr>
          <p:cNvPr id="28" name="Picture 27">
            <a:extLst>
              <a:ext uri="{FF2B5EF4-FFF2-40B4-BE49-F238E27FC236}">
                <a16:creationId xmlns:a16="http://schemas.microsoft.com/office/drawing/2014/main" id="{B636A66C-3BE6-48A9-A7D2-8938B042455E}"/>
              </a:ext>
            </a:extLst>
          </p:cNvPr>
          <p:cNvPicPr>
            <a:picLocks noChangeAspect="1"/>
          </p:cNvPicPr>
          <p:nvPr/>
        </p:nvPicPr>
        <p:blipFill rotWithShape="1">
          <a:blip r:embed="rId14">
            <a:extLst>
              <a:ext uri="{28A0092B-C50C-407E-A947-70E740481C1C}">
                <a14:useLocalDpi xmlns:a14="http://schemas.microsoft.com/office/drawing/2010/main" val="0"/>
              </a:ext>
            </a:extLst>
          </a:blip>
          <a:srcRect l="5232" t="5852" r="7820" b="8659"/>
          <a:stretch/>
        </p:blipFill>
        <p:spPr>
          <a:xfrm>
            <a:off x="10471819" y="4406516"/>
            <a:ext cx="1379160" cy="2158204"/>
          </a:xfrm>
          <a:prstGeom prst="rect">
            <a:avLst/>
          </a:prstGeom>
        </p:spPr>
      </p:pic>
      <p:pic>
        <p:nvPicPr>
          <p:cNvPr id="41" name="Picture 40">
            <a:extLst>
              <a:ext uri="{FF2B5EF4-FFF2-40B4-BE49-F238E27FC236}">
                <a16:creationId xmlns:a16="http://schemas.microsoft.com/office/drawing/2014/main" id="{96199946-B5B9-4D84-AAAF-4266BD48FA6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818815" y="2471093"/>
            <a:ext cx="3029429" cy="1885541"/>
          </a:xfrm>
          <a:prstGeom prst="rect">
            <a:avLst/>
          </a:prstGeom>
        </p:spPr>
      </p:pic>
      <p:sp>
        <p:nvSpPr>
          <p:cNvPr id="59" name="Rectangle 58">
            <a:extLst>
              <a:ext uri="{FF2B5EF4-FFF2-40B4-BE49-F238E27FC236}">
                <a16:creationId xmlns:a16="http://schemas.microsoft.com/office/drawing/2014/main" id="{0DFC148E-08B1-4E8C-B47D-2885681DAE9F}"/>
              </a:ext>
            </a:extLst>
          </p:cNvPr>
          <p:cNvSpPr/>
          <p:nvPr/>
        </p:nvSpPr>
        <p:spPr>
          <a:xfrm>
            <a:off x="2496952" y="2002423"/>
            <a:ext cx="7198095" cy="2880320"/>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8" name="TextBox 57">
            <a:extLst>
              <a:ext uri="{FF2B5EF4-FFF2-40B4-BE49-F238E27FC236}">
                <a16:creationId xmlns:a16="http://schemas.microsoft.com/office/drawing/2014/main" id="{F08EC4C7-08BD-48EB-A3DA-8C9DC06DDC2D}"/>
              </a:ext>
            </a:extLst>
          </p:cNvPr>
          <p:cNvSpPr txBox="1"/>
          <p:nvPr/>
        </p:nvSpPr>
        <p:spPr>
          <a:xfrm>
            <a:off x="2285783" y="2552493"/>
            <a:ext cx="7620432" cy="1743075"/>
          </a:xfrm>
          <a:prstGeom prst="rect">
            <a:avLst/>
          </a:prstGeom>
        </p:spPr>
        <p:txBody>
          <a:bodyPr vert="horz" lIns="91440" tIns="45720" rIns="91440" bIns="45720" rtlCol="0" anchor="ctr">
            <a:normAutofit/>
          </a:bodyPr>
          <a:lstStyle/>
          <a:p>
            <a:pPr algn="ctr"/>
            <a:r>
              <a:rPr lang="en-US" sz="4800" dirty="0">
                <a:latin typeface="CarlMarx" panose="00000500000000000000" pitchFamily="50" charset="0"/>
              </a:rPr>
              <a:t>The </a:t>
            </a:r>
            <a:r>
              <a:rPr lang="en-US" sz="4800" b="1" dirty="0">
                <a:latin typeface="CarlMarx" panose="00000500000000000000" pitchFamily="50" charset="0"/>
              </a:rPr>
              <a:t>New-</a:t>
            </a:r>
            <a:r>
              <a:rPr lang="en-US" sz="4800" b="1" dirty="0" err="1">
                <a:latin typeface="CarlMarx" panose="00000500000000000000" pitchFamily="50" charset="0"/>
              </a:rPr>
              <a:t>tella</a:t>
            </a:r>
            <a:r>
              <a:rPr lang="en-US" sz="4800" dirty="0">
                <a:latin typeface="CarlMarx" panose="00000500000000000000" pitchFamily="50" charset="0"/>
              </a:rPr>
              <a:t> Way</a:t>
            </a:r>
            <a:endParaRPr lang="en-US" sz="6600" b="0" dirty="0">
              <a:effectLst/>
              <a:latin typeface="CarlMarx" panose="00000500000000000000" pitchFamily="50" charset="0"/>
            </a:endParaRPr>
          </a:p>
          <a:p>
            <a:pPr algn="ctr"/>
            <a:r>
              <a:rPr lang="en-US" sz="4800" dirty="0">
                <a:latin typeface="CarlMarx" panose="00000500000000000000" pitchFamily="50" charset="0"/>
              </a:rPr>
              <a:t>(the </a:t>
            </a:r>
            <a:r>
              <a:rPr lang="en-US" sz="4800" b="1" dirty="0">
                <a:latin typeface="CarlMarx" panose="00000500000000000000" pitchFamily="50" charset="0"/>
              </a:rPr>
              <a:t>New</a:t>
            </a:r>
            <a:r>
              <a:rPr lang="en-US" sz="4800" dirty="0">
                <a:latin typeface="CarlMarx" panose="00000500000000000000" pitchFamily="50" charset="0"/>
              </a:rPr>
              <a:t> way of eating </a:t>
            </a:r>
            <a:r>
              <a:rPr lang="en-US" sz="4800" b="1" dirty="0">
                <a:latin typeface="CarlMarx" panose="00000500000000000000" pitchFamily="50" charset="0"/>
              </a:rPr>
              <a:t>Nutella</a:t>
            </a:r>
            <a:r>
              <a:rPr lang="en-US" sz="4800" dirty="0">
                <a:latin typeface="CarlMarx" panose="00000500000000000000" pitchFamily="50" charset="0"/>
              </a:rPr>
              <a:t>)</a:t>
            </a:r>
            <a:endParaRPr lang="en-US" sz="6600" b="0" dirty="0">
              <a:effectLst/>
              <a:latin typeface="CarlMarx" panose="00000500000000000000" pitchFamily="50" charset="0"/>
            </a:endParaRPr>
          </a:p>
        </p:txBody>
      </p:sp>
    </p:spTree>
    <p:extLst>
      <p:ext uri="{BB962C8B-B14F-4D97-AF65-F5344CB8AC3E}">
        <p14:creationId xmlns:p14="http://schemas.microsoft.com/office/powerpoint/2010/main" val="3588445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53BC927-7571-4777-B99C-DC486AFFB426}"/>
              </a:ext>
            </a:extLst>
          </p:cNvPr>
          <p:cNvPicPr>
            <a:picLocks noChangeAspect="1"/>
          </p:cNvPicPr>
          <p:nvPr/>
        </p:nvPicPr>
        <p:blipFill rotWithShape="1">
          <a:blip r:embed="rId3">
            <a:extLst>
              <a:ext uri="{28A0092B-C50C-407E-A947-70E740481C1C}">
                <a14:useLocalDpi xmlns:a14="http://schemas.microsoft.com/office/drawing/2010/main" val="0"/>
              </a:ext>
            </a:extLst>
          </a:blip>
          <a:srcRect l="-83" t="14829" r="83" b="27158"/>
          <a:stretch/>
        </p:blipFill>
        <p:spPr>
          <a:xfrm>
            <a:off x="0" y="-214907"/>
            <a:ext cx="12192000" cy="7072907"/>
          </a:xfrm>
          <a:prstGeom prst="rect">
            <a:avLst/>
          </a:prstGeom>
        </p:spPr>
      </p:pic>
      <p:sp>
        <p:nvSpPr>
          <p:cNvPr id="21" name="TextBox 20">
            <a:extLst>
              <a:ext uri="{FF2B5EF4-FFF2-40B4-BE49-F238E27FC236}">
                <a16:creationId xmlns:a16="http://schemas.microsoft.com/office/drawing/2014/main" id="{CE810CE2-FBE8-422A-8011-FFFFE0440CA4}"/>
              </a:ext>
            </a:extLst>
          </p:cNvPr>
          <p:cNvSpPr txBox="1"/>
          <p:nvPr/>
        </p:nvSpPr>
        <p:spPr>
          <a:xfrm>
            <a:off x="709448" y="2092852"/>
            <a:ext cx="4204137" cy="1342754"/>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dirty="0">
                <a:latin typeface="+mj-lt"/>
                <a:ea typeface="+mj-ea"/>
                <a:cs typeface="+mj-cs"/>
              </a:rPr>
              <a:t>Problem Statement</a:t>
            </a:r>
          </a:p>
        </p:txBody>
      </p:sp>
      <p:sp>
        <p:nvSpPr>
          <p:cNvPr id="20" name="TextBox 19">
            <a:extLst>
              <a:ext uri="{FF2B5EF4-FFF2-40B4-BE49-F238E27FC236}">
                <a16:creationId xmlns:a16="http://schemas.microsoft.com/office/drawing/2014/main" id="{E32DADAF-A28D-4147-8F6F-AA11A995033D}"/>
              </a:ext>
            </a:extLst>
          </p:cNvPr>
          <p:cNvSpPr txBox="1"/>
          <p:nvPr/>
        </p:nvSpPr>
        <p:spPr>
          <a:xfrm>
            <a:off x="432761" y="3520861"/>
            <a:ext cx="4644000" cy="2664000"/>
          </a:xfrm>
          <a:prstGeom prst="rect">
            <a:avLst/>
          </a:prstGeom>
        </p:spPr>
        <p:txBody>
          <a:bodyPr vert="horz" lIns="91440" tIns="45720" rIns="91440" bIns="45720" rtlCol="0" anchor="ctr">
            <a:normAutofit/>
          </a:bodyPr>
          <a:lstStyle/>
          <a:p>
            <a:pPr algn="ctr">
              <a:lnSpc>
                <a:spcPct val="90000"/>
              </a:lnSpc>
              <a:spcAft>
                <a:spcPts val="600"/>
              </a:spcAft>
            </a:pPr>
            <a:r>
              <a:rPr lang="en-US" sz="2400" dirty="0"/>
              <a:t>Nutella was faced with decreasing household penetration</a:t>
            </a:r>
            <a:r>
              <a:rPr lang="en-MY" sz="2400" dirty="0"/>
              <a:t>.</a:t>
            </a:r>
            <a:endParaRPr lang="en-MY" altLang="zh-CN" sz="2400" dirty="0"/>
          </a:p>
          <a:p>
            <a:pPr algn="ctr">
              <a:lnSpc>
                <a:spcPct val="90000"/>
              </a:lnSpc>
              <a:spcAft>
                <a:spcPts val="600"/>
              </a:spcAft>
            </a:pPr>
            <a:r>
              <a:rPr lang="en-US" sz="2400" dirty="0"/>
              <a:t>This is because there was a lack of understanding around how Nutella could be used beyond spreading the product on toast.</a:t>
            </a:r>
          </a:p>
        </p:txBody>
      </p:sp>
    </p:spTree>
    <p:extLst>
      <p:ext uri="{BB962C8B-B14F-4D97-AF65-F5344CB8AC3E}">
        <p14:creationId xmlns:p14="http://schemas.microsoft.com/office/powerpoint/2010/main" val="19670131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piece of cake on a plate&#10;&#10;Description automatically generated">
            <a:extLst>
              <a:ext uri="{FF2B5EF4-FFF2-40B4-BE49-F238E27FC236}">
                <a16:creationId xmlns:a16="http://schemas.microsoft.com/office/drawing/2014/main" id="{6E08A04F-DB1F-41A2-B55F-FFE51D13A218}"/>
              </a:ext>
            </a:extLst>
          </p:cNvPr>
          <p:cNvPicPr>
            <a:picLocks noChangeAspect="1"/>
          </p:cNvPicPr>
          <p:nvPr/>
        </p:nvPicPr>
        <p:blipFill rotWithShape="1">
          <a:blip r:embed="rId3">
            <a:extLst>
              <a:ext uri="{28A0092B-C50C-407E-A947-70E740481C1C}">
                <a14:useLocalDpi xmlns:a14="http://schemas.microsoft.com/office/drawing/2010/main" val="0"/>
              </a:ext>
            </a:extLst>
          </a:blip>
          <a:srcRect t="4708" r="-1" b="43317"/>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p:nvSpPr>
          <p:cNvPr id="21" name="TextBox 20">
            <a:extLst>
              <a:ext uri="{FF2B5EF4-FFF2-40B4-BE49-F238E27FC236}">
                <a16:creationId xmlns:a16="http://schemas.microsoft.com/office/drawing/2014/main" id="{CE810CE2-FBE8-422A-8011-FFFFE0440CA4}"/>
              </a:ext>
            </a:extLst>
          </p:cNvPr>
          <p:cNvSpPr txBox="1"/>
          <p:nvPr/>
        </p:nvSpPr>
        <p:spPr>
          <a:xfrm>
            <a:off x="477981" y="1706347"/>
            <a:ext cx="4470906" cy="128830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dirty="0">
                <a:latin typeface="+mj-lt"/>
                <a:ea typeface="+mj-ea"/>
                <a:cs typeface="+mj-cs"/>
              </a:rPr>
              <a:t>Advertising Objectives</a:t>
            </a:r>
          </a:p>
        </p:txBody>
      </p:sp>
      <p:sp>
        <p:nvSpPr>
          <p:cNvPr id="20" name="TextBox 19">
            <a:extLst>
              <a:ext uri="{FF2B5EF4-FFF2-40B4-BE49-F238E27FC236}">
                <a16:creationId xmlns:a16="http://schemas.microsoft.com/office/drawing/2014/main" id="{E32DADAF-A28D-4147-8F6F-AA11A995033D}"/>
              </a:ext>
            </a:extLst>
          </p:cNvPr>
          <p:cNvSpPr txBox="1"/>
          <p:nvPr/>
        </p:nvSpPr>
        <p:spPr>
          <a:xfrm>
            <a:off x="386370" y="2868591"/>
            <a:ext cx="4384414" cy="2578210"/>
          </a:xfrm>
          <a:prstGeom prst="rect">
            <a:avLst/>
          </a:prstGeom>
        </p:spPr>
        <p:txBody>
          <a:bodyPr vert="horz" lIns="91440" tIns="45720" rIns="91440" bIns="45720" rtlCol="0" anchor="ctr">
            <a:normAutofit/>
          </a:bodyPr>
          <a:lstStyle/>
          <a:p>
            <a:pPr>
              <a:lnSpc>
                <a:spcPct val="90000"/>
              </a:lnSpc>
              <a:spcAft>
                <a:spcPts val="600"/>
              </a:spcAft>
            </a:pPr>
            <a:r>
              <a:rPr lang="en-US" sz="2400" dirty="0"/>
              <a:t>Push the boundaries of being just a spread for bread and show that Nutella is a very versatile snack that is fun to make and yummy to eat.</a:t>
            </a:r>
            <a:endParaRPr lang="en-US" sz="3200" dirty="0"/>
          </a:p>
        </p:txBody>
      </p:sp>
    </p:spTree>
    <p:extLst>
      <p:ext uri="{BB962C8B-B14F-4D97-AF65-F5344CB8AC3E}">
        <p14:creationId xmlns:p14="http://schemas.microsoft.com/office/powerpoint/2010/main" val="751820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269D054-1B38-4E67-B2CC-C4C742E491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1664" y="1484784"/>
            <a:ext cx="5832648" cy="3888432"/>
          </a:xfrm>
          <a:prstGeom prst="rect">
            <a:avLst/>
          </a:prstGeom>
        </p:spPr>
      </p:pic>
      <p:pic>
        <p:nvPicPr>
          <p:cNvPr id="8" name="Picture 7">
            <a:extLst>
              <a:ext uri="{FF2B5EF4-FFF2-40B4-BE49-F238E27FC236}">
                <a16:creationId xmlns:a16="http://schemas.microsoft.com/office/drawing/2014/main" id="{AD643355-B35B-4E9A-BFC8-05BF0A38CB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7628" y="3573016"/>
            <a:ext cx="2016224" cy="3024336"/>
          </a:xfrm>
          <a:prstGeom prst="rect">
            <a:avLst/>
          </a:prstGeom>
        </p:spPr>
      </p:pic>
      <p:sp>
        <p:nvSpPr>
          <p:cNvPr id="11" name="TextBox 10">
            <a:extLst>
              <a:ext uri="{FF2B5EF4-FFF2-40B4-BE49-F238E27FC236}">
                <a16:creationId xmlns:a16="http://schemas.microsoft.com/office/drawing/2014/main" id="{1A0B100D-6B80-4D12-A965-38E21E460F9D}"/>
              </a:ext>
            </a:extLst>
          </p:cNvPr>
          <p:cNvSpPr txBox="1"/>
          <p:nvPr/>
        </p:nvSpPr>
        <p:spPr>
          <a:xfrm>
            <a:off x="-3481064" y="1922993"/>
            <a:ext cx="5040560" cy="2281490"/>
          </a:xfrm>
          <a:prstGeom prst="rect">
            <a:avLst/>
          </a:prstGeom>
        </p:spPr>
        <p:txBody>
          <a:bodyPr vert="horz" lIns="91440" tIns="45720" rIns="91440" bIns="45720" rtlCol="0" anchor="ctr">
            <a:normAutofit/>
          </a:bodyPr>
          <a:lstStyle/>
          <a:p>
            <a:pPr>
              <a:lnSpc>
                <a:spcPct val="90000"/>
              </a:lnSpc>
              <a:spcAft>
                <a:spcPts val="600"/>
              </a:spcAft>
            </a:pPr>
            <a:endParaRPr lang="en-US" sz="2400" dirty="0"/>
          </a:p>
        </p:txBody>
      </p:sp>
      <p:sp>
        <p:nvSpPr>
          <p:cNvPr id="2" name="TextBox 1">
            <a:extLst>
              <a:ext uri="{FF2B5EF4-FFF2-40B4-BE49-F238E27FC236}">
                <a16:creationId xmlns:a16="http://schemas.microsoft.com/office/drawing/2014/main" id="{5A7B2951-960A-4CE1-A5D4-FD54A140795E}"/>
              </a:ext>
            </a:extLst>
          </p:cNvPr>
          <p:cNvSpPr txBox="1"/>
          <p:nvPr/>
        </p:nvSpPr>
        <p:spPr>
          <a:xfrm>
            <a:off x="7248128" y="4019817"/>
            <a:ext cx="646908" cy="369332"/>
          </a:xfrm>
          <a:prstGeom prst="rect">
            <a:avLst/>
          </a:prstGeom>
          <a:noFill/>
        </p:spPr>
        <p:txBody>
          <a:bodyPr wrap="none" rtlCol="0">
            <a:spAutoFit/>
          </a:bodyPr>
          <a:lstStyle/>
          <a:p>
            <a:r>
              <a:rPr lang="en-MY" dirty="0">
                <a:solidFill>
                  <a:schemeClr val="bg1"/>
                </a:solidFill>
              </a:rPr>
              <a:t>Mike</a:t>
            </a:r>
          </a:p>
        </p:txBody>
      </p:sp>
      <p:sp>
        <p:nvSpPr>
          <p:cNvPr id="9" name="TextBox 8">
            <a:extLst>
              <a:ext uri="{FF2B5EF4-FFF2-40B4-BE49-F238E27FC236}">
                <a16:creationId xmlns:a16="http://schemas.microsoft.com/office/drawing/2014/main" id="{14A7FB50-9186-479B-B60E-464116847A84}"/>
              </a:ext>
            </a:extLst>
          </p:cNvPr>
          <p:cNvSpPr txBox="1"/>
          <p:nvPr/>
        </p:nvSpPr>
        <p:spPr>
          <a:xfrm>
            <a:off x="4350918" y="2879072"/>
            <a:ext cx="825867" cy="369332"/>
          </a:xfrm>
          <a:prstGeom prst="rect">
            <a:avLst/>
          </a:prstGeom>
          <a:noFill/>
        </p:spPr>
        <p:txBody>
          <a:bodyPr wrap="none" rtlCol="0">
            <a:spAutoFit/>
          </a:bodyPr>
          <a:lstStyle/>
          <a:p>
            <a:r>
              <a:rPr lang="en-MY" dirty="0">
                <a:solidFill>
                  <a:schemeClr val="bg1"/>
                </a:solidFill>
              </a:rPr>
              <a:t>Mason</a:t>
            </a:r>
          </a:p>
        </p:txBody>
      </p:sp>
      <p:sp>
        <p:nvSpPr>
          <p:cNvPr id="10" name="TextBox 9">
            <a:extLst>
              <a:ext uri="{FF2B5EF4-FFF2-40B4-BE49-F238E27FC236}">
                <a16:creationId xmlns:a16="http://schemas.microsoft.com/office/drawing/2014/main" id="{FEE1DEC7-EADF-45EB-8187-D2E0779F27F4}"/>
              </a:ext>
            </a:extLst>
          </p:cNvPr>
          <p:cNvSpPr txBox="1"/>
          <p:nvPr/>
        </p:nvSpPr>
        <p:spPr>
          <a:xfrm>
            <a:off x="6834248" y="2795681"/>
            <a:ext cx="606256" cy="369332"/>
          </a:xfrm>
          <a:prstGeom prst="rect">
            <a:avLst/>
          </a:prstGeom>
          <a:noFill/>
        </p:spPr>
        <p:txBody>
          <a:bodyPr wrap="none" rtlCol="0">
            <a:spAutoFit/>
          </a:bodyPr>
          <a:lstStyle/>
          <a:p>
            <a:r>
              <a:rPr lang="en-MY" dirty="0">
                <a:solidFill>
                  <a:schemeClr val="bg1"/>
                </a:solidFill>
              </a:rPr>
              <a:t>Lucy</a:t>
            </a:r>
          </a:p>
        </p:txBody>
      </p:sp>
      <p:cxnSp>
        <p:nvCxnSpPr>
          <p:cNvPr id="17" name="Connector: Curved 16">
            <a:extLst>
              <a:ext uri="{FF2B5EF4-FFF2-40B4-BE49-F238E27FC236}">
                <a16:creationId xmlns:a16="http://schemas.microsoft.com/office/drawing/2014/main" id="{2E82EABF-A103-4AC6-B08C-A7C24163359E}"/>
              </a:ext>
            </a:extLst>
          </p:cNvPr>
          <p:cNvCxnSpPr>
            <a:cxnSpLocks/>
          </p:cNvCxnSpPr>
          <p:nvPr/>
        </p:nvCxnSpPr>
        <p:spPr>
          <a:xfrm rot="5400000" flipH="1" flipV="1">
            <a:off x="6670706" y="1323336"/>
            <a:ext cx="1280070" cy="882886"/>
          </a:xfrm>
          <a:prstGeom prst="curvedConnector3">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C857C6A-0767-4C9A-88E6-F9568BB9DCCB}"/>
              </a:ext>
            </a:extLst>
          </p:cNvPr>
          <p:cNvSpPr txBox="1"/>
          <p:nvPr/>
        </p:nvSpPr>
        <p:spPr>
          <a:xfrm>
            <a:off x="6547071" y="713700"/>
            <a:ext cx="2403991" cy="369332"/>
          </a:xfrm>
          <a:prstGeom prst="rect">
            <a:avLst/>
          </a:prstGeom>
          <a:noFill/>
        </p:spPr>
        <p:txBody>
          <a:bodyPr wrap="none" rtlCol="0">
            <a:spAutoFit/>
          </a:bodyPr>
          <a:lstStyle/>
          <a:p>
            <a:r>
              <a:rPr lang="en-MY" dirty="0"/>
              <a:t>Mid-High income group</a:t>
            </a:r>
          </a:p>
        </p:txBody>
      </p:sp>
      <p:cxnSp>
        <p:nvCxnSpPr>
          <p:cNvPr id="21" name="Connector: Curved 20">
            <a:extLst>
              <a:ext uri="{FF2B5EF4-FFF2-40B4-BE49-F238E27FC236}">
                <a16:creationId xmlns:a16="http://schemas.microsoft.com/office/drawing/2014/main" id="{084AAF98-D1B5-4B49-971A-0EB4DC8A6891}"/>
              </a:ext>
            </a:extLst>
          </p:cNvPr>
          <p:cNvCxnSpPr>
            <a:cxnSpLocks/>
          </p:cNvCxnSpPr>
          <p:nvPr/>
        </p:nvCxnSpPr>
        <p:spPr>
          <a:xfrm rot="16200000" flipV="1">
            <a:off x="4866060" y="828121"/>
            <a:ext cx="1344967" cy="1116124"/>
          </a:xfrm>
          <a:prstGeom prst="curvedConnector3">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718E113-3126-4634-BCE8-3E612144E991}"/>
              </a:ext>
            </a:extLst>
          </p:cNvPr>
          <p:cNvSpPr txBox="1"/>
          <p:nvPr/>
        </p:nvSpPr>
        <p:spPr>
          <a:xfrm>
            <a:off x="4097819" y="328157"/>
            <a:ext cx="1980029" cy="369332"/>
          </a:xfrm>
          <a:prstGeom prst="rect">
            <a:avLst/>
          </a:prstGeom>
          <a:noFill/>
        </p:spPr>
        <p:txBody>
          <a:bodyPr wrap="none" rtlCol="0">
            <a:spAutoFit/>
          </a:bodyPr>
          <a:lstStyle/>
          <a:p>
            <a:r>
              <a:rPr lang="en-MY" dirty="0"/>
              <a:t>Urban or Suburban</a:t>
            </a:r>
          </a:p>
        </p:txBody>
      </p:sp>
      <p:cxnSp>
        <p:nvCxnSpPr>
          <p:cNvPr id="24" name="Connector: Curved 23">
            <a:extLst>
              <a:ext uri="{FF2B5EF4-FFF2-40B4-BE49-F238E27FC236}">
                <a16:creationId xmlns:a16="http://schemas.microsoft.com/office/drawing/2014/main" id="{7B018C94-2F65-44E4-B873-B7A9267E5008}"/>
              </a:ext>
            </a:extLst>
          </p:cNvPr>
          <p:cNvCxnSpPr>
            <a:cxnSpLocks/>
          </p:cNvCxnSpPr>
          <p:nvPr/>
        </p:nvCxnSpPr>
        <p:spPr>
          <a:xfrm rot="5400000">
            <a:off x="5254507" y="4786021"/>
            <a:ext cx="1533820" cy="511341"/>
          </a:xfrm>
          <a:prstGeom prst="curvedConnector3">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C225E86-AC20-4E61-9C4A-91FCC183DCC1}"/>
              </a:ext>
            </a:extLst>
          </p:cNvPr>
          <p:cNvSpPr txBox="1"/>
          <p:nvPr/>
        </p:nvSpPr>
        <p:spPr>
          <a:xfrm>
            <a:off x="5087888" y="5791179"/>
            <a:ext cx="2175211" cy="369332"/>
          </a:xfrm>
          <a:prstGeom prst="rect">
            <a:avLst/>
          </a:prstGeom>
          <a:noFill/>
        </p:spPr>
        <p:txBody>
          <a:bodyPr wrap="none" rtlCol="0">
            <a:spAutoFit/>
          </a:bodyPr>
          <a:lstStyle/>
          <a:p>
            <a:r>
              <a:rPr lang="en-US" altLang="zh-CN" dirty="0"/>
              <a:t>32-45 years old Mom</a:t>
            </a:r>
            <a:endParaRPr lang="en-MY" dirty="0"/>
          </a:p>
        </p:txBody>
      </p:sp>
      <p:sp>
        <p:nvSpPr>
          <p:cNvPr id="52" name="TextBox 51">
            <a:extLst>
              <a:ext uri="{FF2B5EF4-FFF2-40B4-BE49-F238E27FC236}">
                <a16:creationId xmlns:a16="http://schemas.microsoft.com/office/drawing/2014/main" id="{71007C98-62CB-48AB-A908-942FFE673892}"/>
              </a:ext>
            </a:extLst>
          </p:cNvPr>
          <p:cNvSpPr txBox="1"/>
          <p:nvPr/>
        </p:nvSpPr>
        <p:spPr>
          <a:xfrm>
            <a:off x="784498" y="1351703"/>
            <a:ext cx="4139628" cy="109047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dirty="0">
                <a:latin typeface="+mj-lt"/>
                <a:ea typeface="+mj-ea"/>
                <a:cs typeface="+mj-cs"/>
              </a:rPr>
              <a:t>Target Audience</a:t>
            </a:r>
          </a:p>
        </p:txBody>
      </p:sp>
    </p:spTree>
    <p:extLst>
      <p:ext uri="{BB962C8B-B14F-4D97-AF65-F5344CB8AC3E}">
        <p14:creationId xmlns:p14="http://schemas.microsoft.com/office/powerpoint/2010/main" val="1065532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C89D0C-5693-4763-856E-F6469927CB11}"/>
              </a:ext>
            </a:extLst>
          </p:cNvPr>
          <p:cNvSpPr txBox="1"/>
          <p:nvPr/>
        </p:nvSpPr>
        <p:spPr>
          <a:xfrm>
            <a:off x="1089360" y="589814"/>
            <a:ext cx="4139628" cy="109047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dirty="0">
                <a:latin typeface="+mj-lt"/>
                <a:ea typeface="+mj-ea"/>
                <a:cs typeface="+mj-cs"/>
              </a:rPr>
              <a:t>Target Audience</a:t>
            </a:r>
          </a:p>
        </p:txBody>
      </p:sp>
      <p:pic>
        <p:nvPicPr>
          <p:cNvPr id="6" name="Picture 5">
            <a:extLst>
              <a:ext uri="{FF2B5EF4-FFF2-40B4-BE49-F238E27FC236}">
                <a16:creationId xmlns:a16="http://schemas.microsoft.com/office/drawing/2014/main" id="{A269D054-1B38-4E67-B2CC-C4C742E491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484784"/>
            <a:ext cx="5832648" cy="3888432"/>
          </a:xfrm>
          <a:prstGeom prst="rect">
            <a:avLst/>
          </a:prstGeom>
        </p:spPr>
      </p:pic>
      <p:pic>
        <p:nvPicPr>
          <p:cNvPr id="8" name="Picture 7">
            <a:extLst>
              <a:ext uri="{FF2B5EF4-FFF2-40B4-BE49-F238E27FC236}">
                <a16:creationId xmlns:a16="http://schemas.microsoft.com/office/drawing/2014/main" id="{AD643355-B35B-4E9A-BFC8-05BF0A38CB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1964" y="3573016"/>
            <a:ext cx="2016224" cy="3024336"/>
          </a:xfrm>
          <a:prstGeom prst="rect">
            <a:avLst/>
          </a:prstGeom>
        </p:spPr>
      </p:pic>
      <p:sp>
        <p:nvSpPr>
          <p:cNvPr id="7" name="TextBox 6">
            <a:extLst>
              <a:ext uri="{FF2B5EF4-FFF2-40B4-BE49-F238E27FC236}">
                <a16:creationId xmlns:a16="http://schemas.microsoft.com/office/drawing/2014/main" id="{92F269B2-AB66-4326-8127-58EF2F7D1DAD}"/>
              </a:ext>
            </a:extLst>
          </p:cNvPr>
          <p:cNvSpPr txBox="1"/>
          <p:nvPr/>
        </p:nvSpPr>
        <p:spPr>
          <a:xfrm>
            <a:off x="373736" y="2058667"/>
            <a:ext cx="5038416" cy="4145436"/>
          </a:xfrm>
          <a:prstGeom prst="rect">
            <a:avLst/>
          </a:prstGeom>
        </p:spPr>
        <p:txBody>
          <a:bodyPr vert="horz" lIns="91440" tIns="45720" rIns="91440" bIns="45720" rtlCol="0" anchor="ctr">
            <a:noAutofit/>
          </a:bodyPr>
          <a:lstStyle/>
          <a:p>
            <a:pPr algn="ctr">
              <a:lnSpc>
                <a:spcPct val="90000"/>
              </a:lnSpc>
              <a:spcAft>
                <a:spcPts val="600"/>
              </a:spcAft>
            </a:pPr>
            <a:r>
              <a:rPr lang="en-US" sz="2400" u="sng" dirty="0"/>
              <a:t>Lucy</a:t>
            </a:r>
          </a:p>
          <a:p>
            <a:pPr algn="ctr">
              <a:lnSpc>
                <a:spcPct val="90000"/>
              </a:lnSpc>
              <a:spcAft>
                <a:spcPts val="600"/>
              </a:spcAft>
            </a:pPr>
            <a:r>
              <a:rPr lang="en-US" sz="2400" dirty="0"/>
              <a:t>Lucy who is 35 years old, is a mother of two kids, 13 and 9 years old respectively. </a:t>
            </a:r>
          </a:p>
          <a:p>
            <a:pPr algn="ctr">
              <a:lnSpc>
                <a:spcPct val="90000"/>
              </a:lnSpc>
              <a:spcAft>
                <a:spcPts val="600"/>
              </a:spcAft>
            </a:pPr>
            <a:r>
              <a:rPr lang="en-US" sz="2400" dirty="0"/>
              <a:t>Lucy is a housewife who takes care of cooking, cleaning and taking care of the children. Her life is not easy.</a:t>
            </a:r>
          </a:p>
          <a:p>
            <a:pPr algn="ctr">
              <a:lnSpc>
                <a:spcPct val="90000"/>
              </a:lnSpc>
              <a:spcAft>
                <a:spcPts val="600"/>
              </a:spcAft>
            </a:pPr>
            <a:r>
              <a:rPr lang="en-US" sz="2400" dirty="0"/>
              <a:t>Each morning, she is troubled of what breakfast to prepare for her kids. She cares for her kids so much that she wants to give them the best food that makes them happy and that requires minimal preparation time.</a:t>
            </a:r>
          </a:p>
        </p:txBody>
      </p:sp>
      <p:sp>
        <p:nvSpPr>
          <p:cNvPr id="2" name="TextBox 1">
            <a:extLst>
              <a:ext uri="{FF2B5EF4-FFF2-40B4-BE49-F238E27FC236}">
                <a16:creationId xmlns:a16="http://schemas.microsoft.com/office/drawing/2014/main" id="{5A7B2951-960A-4CE1-A5D4-FD54A140795E}"/>
              </a:ext>
            </a:extLst>
          </p:cNvPr>
          <p:cNvSpPr txBox="1"/>
          <p:nvPr/>
        </p:nvSpPr>
        <p:spPr>
          <a:xfrm>
            <a:off x="10272464" y="4019817"/>
            <a:ext cx="646908" cy="369332"/>
          </a:xfrm>
          <a:prstGeom prst="rect">
            <a:avLst/>
          </a:prstGeom>
          <a:noFill/>
        </p:spPr>
        <p:txBody>
          <a:bodyPr wrap="none" rtlCol="0">
            <a:spAutoFit/>
          </a:bodyPr>
          <a:lstStyle/>
          <a:p>
            <a:r>
              <a:rPr lang="en-MY" dirty="0">
                <a:solidFill>
                  <a:schemeClr val="bg1"/>
                </a:solidFill>
              </a:rPr>
              <a:t>Mike</a:t>
            </a:r>
          </a:p>
        </p:txBody>
      </p:sp>
      <p:sp>
        <p:nvSpPr>
          <p:cNvPr id="9" name="TextBox 8">
            <a:extLst>
              <a:ext uri="{FF2B5EF4-FFF2-40B4-BE49-F238E27FC236}">
                <a16:creationId xmlns:a16="http://schemas.microsoft.com/office/drawing/2014/main" id="{14A7FB50-9186-479B-B60E-464116847A84}"/>
              </a:ext>
            </a:extLst>
          </p:cNvPr>
          <p:cNvSpPr txBox="1"/>
          <p:nvPr/>
        </p:nvSpPr>
        <p:spPr>
          <a:xfrm>
            <a:off x="7375254" y="2879072"/>
            <a:ext cx="825867" cy="369332"/>
          </a:xfrm>
          <a:prstGeom prst="rect">
            <a:avLst/>
          </a:prstGeom>
          <a:noFill/>
        </p:spPr>
        <p:txBody>
          <a:bodyPr wrap="none" rtlCol="0">
            <a:spAutoFit/>
          </a:bodyPr>
          <a:lstStyle/>
          <a:p>
            <a:r>
              <a:rPr lang="en-MY" dirty="0">
                <a:solidFill>
                  <a:schemeClr val="bg1"/>
                </a:solidFill>
              </a:rPr>
              <a:t>Mason</a:t>
            </a:r>
          </a:p>
        </p:txBody>
      </p:sp>
      <p:sp>
        <p:nvSpPr>
          <p:cNvPr id="10" name="TextBox 9">
            <a:extLst>
              <a:ext uri="{FF2B5EF4-FFF2-40B4-BE49-F238E27FC236}">
                <a16:creationId xmlns:a16="http://schemas.microsoft.com/office/drawing/2014/main" id="{FEE1DEC7-EADF-45EB-8187-D2E0779F27F4}"/>
              </a:ext>
            </a:extLst>
          </p:cNvPr>
          <p:cNvSpPr txBox="1"/>
          <p:nvPr/>
        </p:nvSpPr>
        <p:spPr>
          <a:xfrm>
            <a:off x="9858584" y="2795681"/>
            <a:ext cx="606256" cy="369332"/>
          </a:xfrm>
          <a:prstGeom prst="rect">
            <a:avLst/>
          </a:prstGeom>
          <a:noFill/>
        </p:spPr>
        <p:txBody>
          <a:bodyPr wrap="none" rtlCol="0">
            <a:spAutoFit/>
          </a:bodyPr>
          <a:lstStyle/>
          <a:p>
            <a:r>
              <a:rPr lang="en-MY" dirty="0">
                <a:solidFill>
                  <a:schemeClr val="bg1"/>
                </a:solidFill>
              </a:rPr>
              <a:t>Lucy</a:t>
            </a:r>
          </a:p>
        </p:txBody>
      </p:sp>
      <p:cxnSp>
        <p:nvCxnSpPr>
          <p:cNvPr id="17" name="Connector: Curved 16">
            <a:extLst>
              <a:ext uri="{FF2B5EF4-FFF2-40B4-BE49-F238E27FC236}">
                <a16:creationId xmlns:a16="http://schemas.microsoft.com/office/drawing/2014/main" id="{2E82EABF-A103-4AC6-B08C-A7C24163359E}"/>
              </a:ext>
            </a:extLst>
          </p:cNvPr>
          <p:cNvCxnSpPr>
            <a:cxnSpLocks/>
          </p:cNvCxnSpPr>
          <p:nvPr/>
        </p:nvCxnSpPr>
        <p:spPr>
          <a:xfrm rot="5400000" flipH="1" flipV="1">
            <a:off x="9695042" y="1323336"/>
            <a:ext cx="1280070" cy="882886"/>
          </a:xfrm>
          <a:prstGeom prst="curvedConnector3">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1C857C6A-0767-4C9A-88E6-F9568BB9DCCB}"/>
              </a:ext>
            </a:extLst>
          </p:cNvPr>
          <p:cNvSpPr txBox="1"/>
          <p:nvPr/>
        </p:nvSpPr>
        <p:spPr>
          <a:xfrm>
            <a:off x="9571407" y="713700"/>
            <a:ext cx="2403991" cy="369332"/>
          </a:xfrm>
          <a:prstGeom prst="rect">
            <a:avLst/>
          </a:prstGeom>
          <a:noFill/>
        </p:spPr>
        <p:txBody>
          <a:bodyPr wrap="none" rtlCol="0">
            <a:spAutoFit/>
          </a:bodyPr>
          <a:lstStyle/>
          <a:p>
            <a:r>
              <a:rPr lang="en-MY" dirty="0"/>
              <a:t>Mid-High income group</a:t>
            </a:r>
          </a:p>
        </p:txBody>
      </p:sp>
      <p:cxnSp>
        <p:nvCxnSpPr>
          <p:cNvPr id="21" name="Connector: Curved 20">
            <a:extLst>
              <a:ext uri="{FF2B5EF4-FFF2-40B4-BE49-F238E27FC236}">
                <a16:creationId xmlns:a16="http://schemas.microsoft.com/office/drawing/2014/main" id="{084AAF98-D1B5-4B49-971A-0EB4DC8A6891}"/>
              </a:ext>
            </a:extLst>
          </p:cNvPr>
          <p:cNvCxnSpPr>
            <a:cxnSpLocks/>
          </p:cNvCxnSpPr>
          <p:nvPr/>
        </p:nvCxnSpPr>
        <p:spPr>
          <a:xfrm rot="16200000" flipV="1">
            <a:off x="7890396" y="828121"/>
            <a:ext cx="1344967" cy="1116124"/>
          </a:xfrm>
          <a:prstGeom prst="curvedConnector3">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7718E113-3126-4634-BCE8-3E612144E991}"/>
              </a:ext>
            </a:extLst>
          </p:cNvPr>
          <p:cNvSpPr txBox="1"/>
          <p:nvPr/>
        </p:nvSpPr>
        <p:spPr>
          <a:xfrm>
            <a:off x="7073569" y="328157"/>
            <a:ext cx="1980029" cy="369332"/>
          </a:xfrm>
          <a:prstGeom prst="rect">
            <a:avLst/>
          </a:prstGeom>
          <a:noFill/>
        </p:spPr>
        <p:txBody>
          <a:bodyPr wrap="none" rtlCol="0">
            <a:spAutoFit/>
          </a:bodyPr>
          <a:lstStyle/>
          <a:p>
            <a:r>
              <a:rPr lang="en-MY" dirty="0"/>
              <a:t>Urban or Suburban</a:t>
            </a:r>
          </a:p>
        </p:txBody>
      </p:sp>
      <p:cxnSp>
        <p:nvCxnSpPr>
          <p:cNvPr id="24" name="Connector: Curved 23">
            <a:extLst>
              <a:ext uri="{FF2B5EF4-FFF2-40B4-BE49-F238E27FC236}">
                <a16:creationId xmlns:a16="http://schemas.microsoft.com/office/drawing/2014/main" id="{7B018C94-2F65-44E4-B873-B7A9267E5008}"/>
              </a:ext>
            </a:extLst>
          </p:cNvPr>
          <p:cNvCxnSpPr>
            <a:cxnSpLocks/>
          </p:cNvCxnSpPr>
          <p:nvPr/>
        </p:nvCxnSpPr>
        <p:spPr>
          <a:xfrm rot="5400000">
            <a:off x="8062819" y="4786021"/>
            <a:ext cx="1533820" cy="511341"/>
          </a:xfrm>
          <a:prstGeom prst="curvedConnector3">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C225E86-AC20-4E61-9C4A-91FCC183DCC1}"/>
              </a:ext>
            </a:extLst>
          </p:cNvPr>
          <p:cNvSpPr txBox="1"/>
          <p:nvPr/>
        </p:nvSpPr>
        <p:spPr>
          <a:xfrm>
            <a:off x="7896200" y="5791179"/>
            <a:ext cx="2175211" cy="369332"/>
          </a:xfrm>
          <a:prstGeom prst="rect">
            <a:avLst/>
          </a:prstGeom>
          <a:noFill/>
        </p:spPr>
        <p:txBody>
          <a:bodyPr wrap="none" rtlCol="0">
            <a:spAutoFit/>
          </a:bodyPr>
          <a:lstStyle/>
          <a:p>
            <a:r>
              <a:rPr lang="en-US" altLang="zh-CN" dirty="0"/>
              <a:t>32-45 years old Mom</a:t>
            </a:r>
            <a:endParaRPr lang="en-MY" dirty="0"/>
          </a:p>
        </p:txBody>
      </p:sp>
      <p:cxnSp>
        <p:nvCxnSpPr>
          <p:cNvPr id="28" name="Connector: Curved 27">
            <a:extLst>
              <a:ext uri="{FF2B5EF4-FFF2-40B4-BE49-F238E27FC236}">
                <a16:creationId xmlns:a16="http://schemas.microsoft.com/office/drawing/2014/main" id="{CC33ACF8-AEF7-48FB-967C-B0FE7B750FC4}"/>
              </a:ext>
            </a:extLst>
          </p:cNvPr>
          <p:cNvCxnSpPr>
            <a:cxnSpLocks/>
          </p:cNvCxnSpPr>
          <p:nvPr/>
        </p:nvCxnSpPr>
        <p:spPr>
          <a:xfrm rot="16200000" flipH="1">
            <a:off x="9283976" y="5229204"/>
            <a:ext cx="1320372" cy="653839"/>
          </a:xfrm>
          <a:prstGeom prst="curvedConnector3">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DD190A3-E1CF-4EB9-9271-3D2106455A1D}"/>
              </a:ext>
            </a:extLst>
          </p:cNvPr>
          <p:cNvSpPr txBox="1"/>
          <p:nvPr/>
        </p:nvSpPr>
        <p:spPr>
          <a:xfrm>
            <a:off x="9552384" y="6228020"/>
            <a:ext cx="1661417" cy="369332"/>
          </a:xfrm>
          <a:prstGeom prst="rect">
            <a:avLst/>
          </a:prstGeom>
          <a:noFill/>
        </p:spPr>
        <p:txBody>
          <a:bodyPr wrap="none" rtlCol="0">
            <a:spAutoFit/>
          </a:bodyPr>
          <a:lstStyle/>
          <a:p>
            <a:r>
              <a:rPr lang="en-US" altLang="zh-CN" dirty="0"/>
              <a:t>Family-oriented</a:t>
            </a:r>
            <a:endParaRPr lang="en-MY" dirty="0"/>
          </a:p>
        </p:txBody>
      </p:sp>
      <p:cxnSp>
        <p:nvCxnSpPr>
          <p:cNvPr id="34" name="Connector: Curved 33">
            <a:extLst>
              <a:ext uri="{FF2B5EF4-FFF2-40B4-BE49-F238E27FC236}">
                <a16:creationId xmlns:a16="http://schemas.microsoft.com/office/drawing/2014/main" id="{EBC7E7FB-E029-4BFB-BD2F-4E5D3A9B724C}"/>
              </a:ext>
            </a:extLst>
          </p:cNvPr>
          <p:cNvCxnSpPr>
            <a:cxnSpLocks/>
          </p:cNvCxnSpPr>
          <p:nvPr/>
        </p:nvCxnSpPr>
        <p:spPr>
          <a:xfrm rot="10800000">
            <a:off x="6390715" y="1169539"/>
            <a:ext cx="1582185" cy="1021498"/>
          </a:xfrm>
          <a:prstGeom prst="curvedConnector3">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E05F71C4-696F-4404-A6AA-CE52180F77D2}"/>
              </a:ext>
            </a:extLst>
          </p:cNvPr>
          <p:cNvSpPr txBox="1"/>
          <p:nvPr/>
        </p:nvSpPr>
        <p:spPr>
          <a:xfrm>
            <a:off x="5412152" y="908720"/>
            <a:ext cx="1661417" cy="369332"/>
          </a:xfrm>
          <a:prstGeom prst="rect">
            <a:avLst/>
          </a:prstGeom>
          <a:noFill/>
        </p:spPr>
        <p:txBody>
          <a:bodyPr wrap="square" rtlCol="0">
            <a:spAutoFit/>
          </a:bodyPr>
          <a:lstStyle/>
          <a:p>
            <a:r>
              <a:rPr lang="en-US" altLang="zh-CN" dirty="0"/>
              <a:t>Busy life</a:t>
            </a:r>
            <a:endParaRPr lang="en-MY" dirty="0"/>
          </a:p>
        </p:txBody>
      </p:sp>
      <p:cxnSp>
        <p:nvCxnSpPr>
          <p:cNvPr id="22" name="Connector: Curved 21">
            <a:extLst>
              <a:ext uri="{FF2B5EF4-FFF2-40B4-BE49-F238E27FC236}">
                <a16:creationId xmlns:a16="http://schemas.microsoft.com/office/drawing/2014/main" id="{78E0781D-CC0A-4E97-82A1-5C4B34372AF8}"/>
              </a:ext>
            </a:extLst>
          </p:cNvPr>
          <p:cNvCxnSpPr>
            <a:cxnSpLocks/>
          </p:cNvCxnSpPr>
          <p:nvPr/>
        </p:nvCxnSpPr>
        <p:spPr>
          <a:xfrm rot="16200000" flipH="1">
            <a:off x="10270156" y="4638504"/>
            <a:ext cx="1276599" cy="887231"/>
          </a:xfrm>
          <a:prstGeom prst="curvedConnector3">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71B2C0DD-F02B-429E-9AD6-ADF34AFCE6C7}"/>
              </a:ext>
            </a:extLst>
          </p:cNvPr>
          <p:cNvSpPr txBox="1"/>
          <p:nvPr/>
        </p:nvSpPr>
        <p:spPr>
          <a:xfrm>
            <a:off x="10857281" y="5704749"/>
            <a:ext cx="1661417" cy="369332"/>
          </a:xfrm>
          <a:prstGeom prst="rect">
            <a:avLst/>
          </a:prstGeom>
          <a:noFill/>
        </p:spPr>
        <p:txBody>
          <a:bodyPr wrap="square" rtlCol="0">
            <a:spAutoFit/>
          </a:bodyPr>
          <a:lstStyle/>
          <a:p>
            <a:r>
              <a:rPr lang="en-US" altLang="zh-CN" dirty="0"/>
              <a:t>Housewife</a:t>
            </a:r>
            <a:endParaRPr lang="en-MY" dirty="0"/>
          </a:p>
        </p:txBody>
      </p:sp>
    </p:spTree>
    <p:extLst>
      <p:ext uri="{BB962C8B-B14F-4D97-AF65-F5344CB8AC3E}">
        <p14:creationId xmlns:p14="http://schemas.microsoft.com/office/powerpoint/2010/main" val="31440042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EC96370-3F6D-44DB-BAA6-8453E93472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75095"/>
          </a:xfrm>
          <a:prstGeom prst="rect">
            <a:avLst/>
          </a:prstGeom>
        </p:spPr>
      </p:pic>
      <p:sp>
        <p:nvSpPr>
          <p:cNvPr id="2" name="TextBox 1">
            <a:extLst>
              <a:ext uri="{FF2B5EF4-FFF2-40B4-BE49-F238E27FC236}">
                <a16:creationId xmlns:a16="http://schemas.microsoft.com/office/drawing/2014/main" id="{8873C870-DE24-4479-BDD1-41E3907BCF5F}"/>
              </a:ext>
            </a:extLst>
          </p:cNvPr>
          <p:cNvSpPr txBox="1"/>
          <p:nvPr/>
        </p:nvSpPr>
        <p:spPr>
          <a:xfrm>
            <a:off x="1055440" y="835455"/>
            <a:ext cx="4355652" cy="115338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dirty="0">
                <a:solidFill>
                  <a:schemeClr val="bg1"/>
                </a:solidFill>
                <a:latin typeface="+mj-lt"/>
                <a:ea typeface="+mj-ea"/>
                <a:cs typeface="+mj-cs"/>
              </a:rPr>
              <a:t>Consumer Insights</a:t>
            </a:r>
          </a:p>
        </p:txBody>
      </p:sp>
      <p:sp>
        <p:nvSpPr>
          <p:cNvPr id="6" name="Rectangle 5">
            <a:extLst>
              <a:ext uri="{FF2B5EF4-FFF2-40B4-BE49-F238E27FC236}">
                <a16:creationId xmlns:a16="http://schemas.microsoft.com/office/drawing/2014/main" id="{DA0BFA9A-5AEA-4569-A4A1-10A44B8135B1}"/>
              </a:ext>
            </a:extLst>
          </p:cNvPr>
          <p:cNvSpPr/>
          <p:nvPr/>
        </p:nvSpPr>
        <p:spPr>
          <a:xfrm>
            <a:off x="1055440" y="3447444"/>
            <a:ext cx="3600400" cy="28803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 can't believe this is advertised as a breakfast food. I use it to frost brownies. Its CLEARLY  a chocolate dessert</a:t>
            </a:r>
          </a:p>
        </p:txBody>
      </p:sp>
      <p:sp>
        <p:nvSpPr>
          <p:cNvPr id="7" name="Rectangle 6">
            <a:extLst>
              <a:ext uri="{FF2B5EF4-FFF2-40B4-BE49-F238E27FC236}">
                <a16:creationId xmlns:a16="http://schemas.microsoft.com/office/drawing/2014/main" id="{36B8578B-407C-46FA-8990-3E6E76996459}"/>
              </a:ext>
            </a:extLst>
          </p:cNvPr>
          <p:cNvSpPr/>
          <p:nvPr/>
        </p:nvSpPr>
        <p:spPr>
          <a:xfrm>
            <a:off x="7557664" y="567124"/>
            <a:ext cx="3600400" cy="288032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You can make countless different desserts using Nutella. It goes very well rolled in crepes.</a:t>
            </a:r>
          </a:p>
        </p:txBody>
      </p:sp>
    </p:spTree>
    <p:extLst>
      <p:ext uri="{BB962C8B-B14F-4D97-AF65-F5344CB8AC3E}">
        <p14:creationId xmlns:p14="http://schemas.microsoft.com/office/powerpoint/2010/main" val="500081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24B08E-9261-43E2-8C4B-3AB5F330FD53}"/>
              </a:ext>
            </a:extLst>
          </p:cNvPr>
          <p:cNvPicPr>
            <a:picLocks noChangeAspect="1"/>
          </p:cNvPicPr>
          <p:nvPr/>
        </p:nvPicPr>
        <p:blipFill rotWithShape="1">
          <a:blip r:embed="rId3">
            <a:extLst>
              <a:ext uri="{28A0092B-C50C-407E-A947-70E740481C1C}">
                <a14:useLocalDpi xmlns:a14="http://schemas.microsoft.com/office/drawing/2010/main" val="0"/>
              </a:ext>
            </a:extLst>
          </a:blip>
          <a:srcRect l="14808" r="7590" b="4442"/>
          <a:stretch/>
        </p:blipFill>
        <p:spPr>
          <a:xfrm>
            <a:off x="4228101" y="1268760"/>
            <a:ext cx="3735797" cy="2586153"/>
          </a:xfrm>
          <a:prstGeom prst="rect">
            <a:avLst/>
          </a:prstGeom>
        </p:spPr>
      </p:pic>
      <p:pic>
        <p:nvPicPr>
          <p:cNvPr id="4" name="Picture 3">
            <a:extLst>
              <a:ext uri="{FF2B5EF4-FFF2-40B4-BE49-F238E27FC236}">
                <a16:creationId xmlns:a16="http://schemas.microsoft.com/office/drawing/2014/main" id="{B9EA8792-0027-4B4E-A68E-EFD2DDD50B58}"/>
              </a:ext>
            </a:extLst>
          </p:cNvPr>
          <p:cNvPicPr>
            <a:picLocks noChangeAspect="1"/>
          </p:cNvPicPr>
          <p:nvPr/>
        </p:nvPicPr>
        <p:blipFill rotWithShape="1">
          <a:blip r:embed="rId4">
            <a:extLst>
              <a:ext uri="{28A0092B-C50C-407E-A947-70E740481C1C}">
                <a14:useLocalDpi xmlns:a14="http://schemas.microsoft.com/office/drawing/2010/main" val="0"/>
              </a:ext>
            </a:extLst>
          </a:blip>
          <a:srcRect l="12440" b="9079"/>
          <a:stretch/>
        </p:blipFill>
        <p:spPr>
          <a:xfrm>
            <a:off x="335360" y="1274895"/>
            <a:ext cx="3735797" cy="2586153"/>
          </a:xfrm>
          <a:prstGeom prst="rect">
            <a:avLst/>
          </a:prstGeom>
        </p:spPr>
      </p:pic>
      <p:pic>
        <p:nvPicPr>
          <p:cNvPr id="5" name="Picture 4">
            <a:extLst>
              <a:ext uri="{FF2B5EF4-FFF2-40B4-BE49-F238E27FC236}">
                <a16:creationId xmlns:a16="http://schemas.microsoft.com/office/drawing/2014/main" id="{5789BC49-DC51-4A15-8D12-98812DA8506D}"/>
              </a:ext>
            </a:extLst>
          </p:cNvPr>
          <p:cNvPicPr>
            <a:picLocks noChangeAspect="1"/>
          </p:cNvPicPr>
          <p:nvPr/>
        </p:nvPicPr>
        <p:blipFill rotWithShape="1">
          <a:blip r:embed="rId5">
            <a:extLst>
              <a:ext uri="{28A0092B-C50C-407E-A947-70E740481C1C}">
                <a14:useLocalDpi xmlns:a14="http://schemas.microsoft.com/office/drawing/2010/main" val="0"/>
              </a:ext>
            </a:extLst>
          </a:blip>
          <a:srcRect l="9228" t="2871" b="2871"/>
          <a:stretch/>
        </p:blipFill>
        <p:spPr>
          <a:xfrm>
            <a:off x="8120843" y="1268760"/>
            <a:ext cx="3735797" cy="2586153"/>
          </a:xfrm>
          <a:prstGeom prst="rect">
            <a:avLst/>
          </a:prstGeom>
        </p:spPr>
      </p:pic>
      <p:sp>
        <p:nvSpPr>
          <p:cNvPr id="6" name="TextBox 5">
            <a:extLst>
              <a:ext uri="{FF2B5EF4-FFF2-40B4-BE49-F238E27FC236}">
                <a16:creationId xmlns:a16="http://schemas.microsoft.com/office/drawing/2014/main" id="{6A94FF7B-8BB6-4C77-B5D4-73EBC675B865}"/>
              </a:ext>
            </a:extLst>
          </p:cNvPr>
          <p:cNvSpPr txBox="1"/>
          <p:nvPr/>
        </p:nvSpPr>
        <p:spPr>
          <a:xfrm>
            <a:off x="2285784" y="4350221"/>
            <a:ext cx="7620432" cy="1743075"/>
          </a:xfrm>
          <a:prstGeom prst="rect">
            <a:avLst/>
          </a:prstGeom>
        </p:spPr>
        <p:txBody>
          <a:bodyPr vert="horz" lIns="91440" tIns="45720" rIns="91440" bIns="45720" rtlCol="0" anchor="ctr">
            <a:normAutofit/>
          </a:bodyPr>
          <a:lstStyle/>
          <a:p>
            <a:pPr algn="ctr"/>
            <a:r>
              <a:rPr lang="en-US" sz="4800" b="1" dirty="0">
                <a:effectLst/>
                <a:latin typeface="CarlMarx" panose="00000500000000000000" pitchFamily="50" charset="0"/>
              </a:rPr>
              <a:t>Do more with </a:t>
            </a:r>
            <a:r>
              <a:rPr lang="en-US" sz="4800" b="1" dirty="0">
                <a:latin typeface="CarlMarx" panose="00000500000000000000" pitchFamily="50" charset="0"/>
              </a:rPr>
              <a:t>Nutella</a:t>
            </a:r>
            <a:endParaRPr lang="en-US" sz="6600" b="0" dirty="0">
              <a:effectLst/>
              <a:latin typeface="CarlMarx" panose="00000500000000000000" pitchFamily="50" charset="0"/>
            </a:endParaRPr>
          </a:p>
        </p:txBody>
      </p:sp>
    </p:spTree>
    <p:extLst>
      <p:ext uri="{BB962C8B-B14F-4D97-AF65-F5344CB8AC3E}">
        <p14:creationId xmlns:p14="http://schemas.microsoft.com/office/powerpoint/2010/main" val="566197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4"/>
                                        </p:tgtEl>
                                        <p:attrNameLst>
                                          <p:attrName>r</p:attrName>
                                        </p:attrNameLst>
                                      </p:cBhvr>
                                    </p:animRot>
                                    <p:animRot by="-240000">
                                      <p:cBhvr>
                                        <p:cTn id="7" dur="200" fill="hold">
                                          <p:stCondLst>
                                            <p:cond delay="200"/>
                                          </p:stCondLst>
                                        </p:cTn>
                                        <p:tgtEl>
                                          <p:spTgt spid="4"/>
                                        </p:tgtEl>
                                        <p:attrNameLst>
                                          <p:attrName>r</p:attrName>
                                        </p:attrNameLst>
                                      </p:cBhvr>
                                    </p:animRot>
                                    <p:animRot by="240000">
                                      <p:cBhvr>
                                        <p:cTn id="8" dur="200" fill="hold">
                                          <p:stCondLst>
                                            <p:cond delay="400"/>
                                          </p:stCondLst>
                                        </p:cTn>
                                        <p:tgtEl>
                                          <p:spTgt spid="4"/>
                                        </p:tgtEl>
                                        <p:attrNameLst>
                                          <p:attrName>r</p:attrName>
                                        </p:attrNameLst>
                                      </p:cBhvr>
                                    </p:animRot>
                                    <p:animRot by="-240000">
                                      <p:cBhvr>
                                        <p:cTn id="9" dur="200" fill="hold">
                                          <p:stCondLst>
                                            <p:cond delay="600"/>
                                          </p:stCondLst>
                                        </p:cTn>
                                        <p:tgtEl>
                                          <p:spTgt spid="4"/>
                                        </p:tgtEl>
                                        <p:attrNameLst>
                                          <p:attrName>r</p:attrName>
                                        </p:attrNameLst>
                                      </p:cBhvr>
                                    </p:animRot>
                                    <p:animRot by="120000">
                                      <p:cBhvr>
                                        <p:cTn id="10" dur="200" fill="hold">
                                          <p:stCondLst>
                                            <p:cond delay="800"/>
                                          </p:stCondLst>
                                        </p:cTn>
                                        <p:tgtEl>
                                          <p:spTgt spid="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nodeType="clickEffect">
                                  <p:stCondLst>
                                    <p:cond delay="0"/>
                                  </p:stCondLst>
                                  <p:childTnLst>
                                    <p:animRot by="120000">
                                      <p:cBhvr>
                                        <p:cTn id="14" dur="100" fill="hold">
                                          <p:stCondLst>
                                            <p:cond delay="0"/>
                                          </p:stCondLst>
                                        </p:cTn>
                                        <p:tgtEl>
                                          <p:spTgt spid="3"/>
                                        </p:tgtEl>
                                        <p:attrNameLst>
                                          <p:attrName>r</p:attrName>
                                        </p:attrNameLst>
                                      </p:cBhvr>
                                    </p:animRot>
                                    <p:animRot by="-240000">
                                      <p:cBhvr>
                                        <p:cTn id="15" dur="200" fill="hold">
                                          <p:stCondLst>
                                            <p:cond delay="200"/>
                                          </p:stCondLst>
                                        </p:cTn>
                                        <p:tgtEl>
                                          <p:spTgt spid="3"/>
                                        </p:tgtEl>
                                        <p:attrNameLst>
                                          <p:attrName>r</p:attrName>
                                        </p:attrNameLst>
                                      </p:cBhvr>
                                    </p:animRot>
                                    <p:animRot by="240000">
                                      <p:cBhvr>
                                        <p:cTn id="16" dur="200" fill="hold">
                                          <p:stCondLst>
                                            <p:cond delay="400"/>
                                          </p:stCondLst>
                                        </p:cTn>
                                        <p:tgtEl>
                                          <p:spTgt spid="3"/>
                                        </p:tgtEl>
                                        <p:attrNameLst>
                                          <p:attrName>r</p:attrName>
                                        </p:attrNameLst>
                                      </p:cBhvr>
                                    </p:animRot>
                                    <p:animRot by="-240000">
                                      <p:cBhvr>
                                        <p:cTn id="17" dur="200" fill="hold">
                                          <p:stCondLst>
                                            <p:cond delay="600"/>
                                          </p:stCondLst>
                                        </p:cTn>
                                        <p:tgtEl>
                                          <p:spTgt spid="3"/>
                                        </p:tgtEl>
                                        <p:attrNameLst>
                                          <p:attrName>r</p:attrName>
                                        </p:attrNameLst>
                                      </p:cBhvr>
                                    </p:animRot>
                                    <p:animRot by="120000">
                                      <p:cBhvr>
                                        <p:cTn id="18" dur="200" fill="hold">
                                          <p:stCondLst>
                                            <p:cond delay="800"/>
                                          </p:stCondLst>
                                        </p:cTn>
                                        <p:tgtEl>
                                          <p:spTgt spid="3"/>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32" presetClass="emph" presetSubtype="0" fill="hold" nodeType="clickEffect">
                                  <p:stCondLst>
                                    <p:cond delay="0"/>
                                  </p:stCondLst>
                                  <p:childTnLst>
                                    <p:animRot by="120000">
                                      <p:cBhvr>
                                        <p:cTn id="22" dur="100" fill="hold">
                                          <p:stCondLst>
                                            <p:cond delay="0"/>
                                          </p:stCondLst>
                                        </p:cTn>
                                        <p:tgtEl>
                                          <p:spTgt spid="5"/>
                                        </p:tgtEl>
                                        <p:attrNameLst>
                                          <p:attrName>r</p:attrName>
                                        </p:attrNameLst>
                                      </p:cBhvr>
                                    </p:animRot>
                                    <p:animRot by="-240000">
                                      <p:cBhvr>
                                        <p:cTn id="23" dur="200" fill="hold">
                                          <p:stCondLst>
                                            <p:cond delay="200"/>
                                          </p:stCondLst>
                                        </p:cTn>
                                        <p:tgtEl>
                                          <p:spTgt spid="5"/>
                                        </p:tgtEl>
                                        <p:attrNameLst>
                                          <p:attrName>r</p:attrName>
                                        </p:attrNameLst>
                                      </p:cBhvr>
                                    </p:animRot>
                                    <p:animRot by="240000">
                                      <p:cBhvr>
                                        <p:cTn id="24" dur="200" fill="hold">
                                          <p:stCondLst>
                                            <p:cond delay="400"/>
                                          </p:stCondLst>
                                        </p:cTn>
                                        <p:tgtEl>
                                          <p:spTgt spid="5"/>
                                        </p:tgtEl>
                                        <p:attrNameLst>
                                          <p:attrName>r</p:attrName>
                                        </p:attrNameLst>
                                      </p:cBhvr>
                                    </p:animRot>
                                    <p:animRot by="-240000">
                                      <p:cBhvr>
                                        <p:cTn id="25" dur="200" fill="hold">
                                          <p:stCondLst>
                                            <p:cond delay="600"/>
                                          </p:stCondLst>
                                        </p:cTn>
                                        <p:tgtEl>
                                          <p:spTgt spid="5"/>
                                        </p:tgtEl>
                                        <p:attrNameLst>
                                          <p:attrName>r</p:attrName>
                                        </p:attrNameLst>
                                      </p:cBhvr>
                                    </p:animRot>
                                    <p:animRot by="120000">
                                      <p:cBhvr>
                                        <p:cTn id="26" dur="200" fill="hold">
                                          <p:stCondLst>
                                            <p:cond delay="8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0206293-5AD9-4017-ABF9-7E45EC77B6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0" y="0"/>
            <a:ext cx="5045923" cy="7245424"/>
          </a:xfrm>
          <a:prstGeom prst="rect">
            <a:avLst/>
          </a:prstGeom>
        </p:spPr>
      </p:pic>
      <p:pic>
        <p:nvPicPr>
          <p:cNvPr id="10" name="Picture 9">
            <a:extLst>
              <a:ext uri="{FF2B5EF4-FFF2-40B4-BE49-F238E27FC236}">
                <a16:creationId xmlns:a16="http://schemas.microsoft.com/office/drawing/2014/main" id="{338CCDCD-CCC5-479B-A2CF-71D2EDFDE2AC}"/>
              </a:ext>
            </a:extLst>
          </p:cNvPr>
          <p:cNvPicPr>
            <a:picLocks noChangeAspect="1"/>
          </p:cNvPicPr>
          <p:nvPr/>
        </p:nvPicPr>
        <p:blipFill rotWithShape="1">
          <a:blip r:embed="rId4">
            <a:extLst>
              <a:ext uri="{28A0092B-C50C-407E-A947-70E740481C1C}">
                <a14:useLocalDpi xmlns:a14="http://schemas.microsoft.com/office/drawing/2010/main" val="0"/>
              </a:ext>
            </a:extLst>
          </a:blip>
          <a:srcRect l="667" t="-417" r="32666" b="417"/>
          <a:stretch/>
        </p:blipFill>
        <p:spPr>
          <a:xfrm>
            <a:off x="5674553" y="3693120"/>
            <a:ext cx="2655343" cy="2655343"/>
          </a:xfrm>
          <a:prstGeom prst="ellipse">
            <a:avLst/>
          </a:prstGeom>
        </p:spPr>
      </p:pic>
      <p:pic>
        <p:nvPicPr>
          <p:cNvPr id="19" name="Picture 18">
            <a:extLst>
              <a:ext uri="{FF2B5EF4-FFF2-40B4-BE49-F238E27FC236}">
                <a16:creationId xmlns:a16="http://schemas.microsoft.com/office/drawing/2014/main" id="{D81E5667-5A99-40E3-AB23-97D106871832}"/>
              </a:ext>
            </a:extLst>
          </p:cNvPr>
          <p:cNvPicPr>
            <a:picLocks noChangeAspect="1"/>
          </p:cNvPicPr>
          <p:nvPr/>
        </p:nvPicPr>
        <p:blipFill rotWithShape="1">
          <a:blip r:embed="rId5">
            <a:extLst>
              <a:ext uri="{28A0092B-C50C-407E-A947-70E740481C1C}">
                <a14:useLocalDpi xmlns:a14="http://schemas.microsoft.com/office/drawing/2010/main" val="0"/>
              </a:ext>
            </a:extLst>
          </a:blip>
          <a:srcRect l="40097" t="784" r="4397" b="43710"/>
          <a:stretch/>
        </p:blipFill>
        <p:spPr>
          <a:xfrm>
            <a:off x="5674553" y="569356"/>
            <a:ext cx="2655343" cy="2655343"/>
          </a:xfrm>
          <a:prstGeom prst="ellipse">
            <a:avLst/>
          </a:prstGeom>
        </p:spPr>
      </p:pic>
      <p:pic>
        <p:nvPicPr>
          <p:cNvPr id="21" name="Picture 20">
            <a:extLst>
              <a:ext uri="{FF2B5EF4-FFF2-40B4-BE49-F238E27FC236}">
                <a16:creationId xmlns:a16="http://schemas.microsoft.com/office/drawing/2014/main" id="{1C8B10F4-B7C0-4C68-8A92-F8BF31A45B25}"/>
              </a:ext>
            </a:extLst>
          </p:cNvPr>
          <p:cNvPicPr>
            <a:picLocks noChangeAspect="1"/>
          </p:cNvPicPr>
          <p:nvPr/>
        </p:nvPicPr>
        <p:blipFill rotWithShape="1">
          <a:blip r:embed="rId6">
            <a:extLst>
              <a:ext uri="{28A0092B-C50C-407E-A947-70E740481C1C}">
                <a14:useLocalDpi xmlns:a14="http://schemas.microsoft.com/office/drawing/2010/main" val="0"/>
              </a:ext>
            </a:extLst>
          </a:blip>
          <a:srcRect l="988" t="2216" r="49290" b="13227"/>
          <a:stretch/>
        </p:blipFill>
        <p:spPr>
          <a:xfrm>
            <a:off x="8922346" y="3693121"/>
            <a:ext cx="2696156" cy="2655343"/>
          </a:xfrm>
          <a:prstGeom prst="ellipse">
            <a:avLst/>
          </a:prstGeom>
        </p:spPr>
      </p:pic>
      <p:pic>
        <p:nvPicPr>
          <p:cNvPr id="25" name="Picture 24">
            <a:extLst>
              <a:ext uri="{FF2B5EF4-FFF2-40B4-BE49-F238E27FC236}">
                <a16:creationId xmlns:a16="http://schemas.microsoft.com/office/drawing/2014/main" id="{FA3A43D1-A0A9-42B1-B382-5A1D6EBE1232}"/>
              </a:ext>
            </a:extLst>
          </p:cNvPr>
          <p:cNvPicPr>
            <a:picLocks noChangeAspect="1"/>
          </p:cNvPicPr>
          <p:nvPr/>
        </p:nvPicPr>
        <p:blipFill rotWithShape="1">
          <a:blip r:embed="rId7">
            <a:extLst>
              <a:ext uri="{28A0092B-C50C-407E-A947-70E740481C1C}">
                <a14:useLocalDpi xmlns:a14="http://schemas.microsoft.com/office/drawing/2010/main" val="0"/>
              </a:ext>
            </a:extLst>
          </a:blip>
          <a:srcRect l="10980" t="1917" r="23918" b="2943"/>
          <a:stretch/>
        </p:blipFill>
        <p:spPr>
          <a:xfrm>
            <a:off x="8927046" y="557388"/>
            <a:ext cx="2650262" cy="2655343"/>
          </a:xfrm>
          <a:prstGeom prst="ellipse">
            <a:avLst/>
          </a:prstGeom>
        </p:spPr>
      </p:pic>
      <p:sp>
        <p:nvSpPr>
          <p:cNvPr id="20" name="TextBox 19">
            <a:extLst>
              <a:ext uri="{FF2B5EF4-FFF2-40B4-BE49-F238E27FC236}">
                <a16:creationId xmlns:a16="http://schemas.microsoft.com/office/drawing/2014/main" id="{8D0974CB-F94F-4AE6-B4A9-6ED6F073DE77}"/>
              </a:ext>
            </a:extLst>
          </p:cNvPr>
          <p:cNvSpPr txBox="1"/>
          <p:nvPr/>
        </p:nvSpPr>
        <p:spPr>
          <a:xfrm>
            <a:off x="1631504" y="835455"/>
            <a:ext cx="3621179" cy="115338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dirty="0">
                <a:solidFill>
                  <a:schemeClr val="bg1"/>
                </a:solidFill>
                <a:latin typeface="+mj-lt"/>
                <a:ea typeface="+mj-ea"/>
                <a:cs typeface="+mj-cs"/>
              </a:rPr>
              <a:t>Tone &amp; Manner</a:t>
            </a:r>
          </a:p>
        </p:txBody>
      </p:sp>
    </p:spTree>
    <p:extLst>
      <p:ext uri="{BB962C8B-B14F-4D97-AF65-F5344CB8AC3E}">
        <p14:creationId xmlns:p14="http://schemas.microsoft.com/office/powerpoint/2010/main" val="25218973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C1B20AAE-FFE7-42C1-9DDC-F507151209E1}"/>
              </a:ext>
            </a:extLst>
          </p:cNvPr>
          <p:cNvSpPr/>
          <p:nvPr/>
        </p:nvSpPr>
        <p:spPr>
          <a:xfrm>
            <a:off x="8927046" y="3673596"/>
            <a:ext cx="2690408" cy="2690408"/>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22" name="TextBox 21">
            <a:extLst>
              <a:ext uri="{FF2B5EF4-FFF2-40B4-BE49-F238E27FC236}">
                <a16:creationId xmlns:a16="http://schemas.microsoft.com/office/drawing/2014/main" id="{8AB3A1B1-F09E-4311-AE48-351255CF7D8A}"/>
              </a:ext>
            </a:extLst>
          </p:cNvPr>
          <p:cNvSpPr txBox="1"/>
          <p:nvPr/>
        </p:nvSpPr>
        <p:spPr>
          <a:xfrm>
            <a:off x="9030742" y="4500840"/>
            <a:ext cx="2483017" cy="1153385"/>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dirty="0">
                <a:latin typeface="+mj-lt"/>
                <a:ea typeface="+mj-ea"/>
                <a:cs typeface="+mj-cs"/>
              </a:rPr>
              <a:t>Warm</a:t>
            </a:r>
          </a:p>
        </p:txBody>
      </p:sp>
      <p:sp>
        <p:nvSpPr>
          <p:cNvPr id="15" name="Oval 14">
            <a:extLst>
              <a:ext uri="{FF2B5EF4-FFF2-40B4-BE49-F238E27FC236}">
                <a16:creationId xmlns:a16="http://schemas.microsoft.com/office/drawing/2014/main" id="{D1692F42-A8BC-402A-AD27-3D16EE34A0BA}"/>
              </a:ext>
            </a:extLst>
          </p:cNvPr>
          <p:cNvSpPr/>
          <p:nvPr/>
        </p:nvSpPr>
        <p:spPr>
          <a:xfrm>
            <a:off x="5639487" y="3693987"/>
            <a:ext cx="2690408" cy="2690408"/>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6" name="TextBox 15">
            <a:extLst>
              <a:ext uri="{FF2B5EF4-FFF2-40B4-BE49-F238E27FC236}">
                <a16:creationId xmlns:a16="http://schemas.microsoft.com/office/drawing/2014/main" id="{B448FB94-5B6E-4046-8C26-6A730A5F7A02}"/>
              </a:ext>
            </a:extLst>
          </p:cNvPr>
          <p:cNvSpPr txBox="1"/>
          <p:nvPr/>
        </p:nvSpPr>
        <p:spPr>
          <a:xfrm>
            <a:off x="5743183" y="4521231"/>
            <a:ext cx="2483017" cy="1153385"/>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dirty="0">
                <a:latin typeface="+mj-lt"/>
                <a:ea typeface="+mj-ea"/>
                <a:cs typeface="+mj-cs"/>
              </a:rPr>
              <a:t>Intimate</a:t>
            </a:r>
          </a:p>
        </p:txBody>
      </p:sp>
      <p:sp>
        <p:nvSpPr>
          <p:cNvPr id="11" name="Oval 10">
            <a:extLst>
              <a:ext uri="{FF2B5EF4-FFF2-40B4-BE49-F238E27FC236}">
                <a16:creationId xmlns:a16="http://schemas.microsoft.com/office/drawing/2014/main" id="{8554718D-2687-4908-8BA9-B451D2AFA80A}"/>
              </a:ext>
            </a:extLst>
          </p:cNvPr>
          <p:cNvSpPr/>
          <p:nvPr/>
        </p:nvSpPr>
        <p:spPr>
          <a:xfrm>
            <a:off x="8927046" y="557388"/>
            <a:ext cx="2690408" cy="2690408"/>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12" name="TextBox 11">
            <a:extLst>
              <a:ext uri="{FF2B5EF4-FFF2-40B4-BE49-F238E27FC236}">
                <a16:creationId xmlns:a16="http://schemas.microsoft.com/office/drawing/2014/main" id="{0799C36C-BEAD-4851-BE9C-584A0A1BB459}"/>
              </a:ext>
            </a:extLst>
          </p:cNvPr>
          <p:cNvSpPr txBox="1"/>
          <p:nvPr/>
        </p:nvSpPr>
        <p:spPr>
          <a:xfrm>
            <a:off x="9030742" y="1384632"/>
            <a:ext cx="2483017" cy="1153385"/>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altLang="zh-CN" sz="4000" dirty="0">
                <a:latin typeface="+mj-lt"/>
                <a:ea typeface="+mj-ea"/>
                <a:cs typeface="+mj-cs"/>
              </a:rPr>
              <a:t>Fun</a:t>
            </a:r>
            <a:endParaRPr lang="en-US" sz="4000" dirty="0">
              <a:latin typeface="+mj-lt"/>
              <a:ea typeface="+mj-ea"/>
              <a:cs typeface="+mj-cs"/>
            </a:endParaRPr>
          </a:p>
        </p:txBody>
      </p:sp>
      <p:pic>
        <p:nvPicPr>
          <p:cNvPr id="17" name="Picture 16">
            <a:extLst>
              <a:ext uri="{FF2B5EF4-FFF2-40B4-BE49-F238E27FC236}">
                <a16:creationId xmlns:a16="http://schemas.microsoft.com/office/drawing/2014/main" id="{80206293-5AD9-4017-ABF9-7E45EC77B6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0" y="0"/>
            <a:ext cx="5045923" cy="7245424"/>
          </a:xfrm>
          <a:prstGeom prst="rect">
            <a:avLst/>
          </a:prstGeom>
        </p:spPr>
      </p:pic>
      <p:sp>
        <p:nvSpPr>
          <p:cNvPr id="20" name="TextBox 19">
            <a:extLst>
              <a:ext uri="{FF2B5EF4-FFF2-40B4-BE49-F238E27FC236}">
                <a16:creationId xmlns:a16="http://schemas.microsoft.com/office/drawing/2014/main" id="{8D0974CB-F94F-4AE6-B4A9-6ED6F073DE77}"/>
              </a:ext>
            </a:extLst>
          </p:cNvPr>
          <p:cNvSpPr txBox="1"/>
          <p:nvPr/>
        </p:nvSpPr>
        <p:spPr>
          <a:xfrm>
            <a:off x="1631504" y="835455"/>
            <a:ext cx="3621179" cy="1153385"/>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000" dirty="0">
                <a:solidFill>
                  <a:schemeClr val="bg1"/>
                </a:solidFill>
                <a:latin typeface="+mj-lt"/>
                <a:ea typeface="+mj-ea"/>
                <a:cs typeface="+mj-cs"/>
              </a:rPr>
              <a:t>Tone &amp; Manner</a:t>
            </a:r>
          </a:p>
        </p:txBody>
      </p:sp>
      <p:sp>
        <p:nvSpPr>
          <p:cNvPr id="2" name="Oval 1">
            <a:extLst>
              <a:ext uri="{FF2B5EF4-FFF2-40B4-BE49-F238E27FC236}">
                <a16:creationId xmlns:a16="http://schemas.microsoft.com/office/drawing/2014/main" id="{9F387893-AEDD-464B-99E9-BF3DDA9DD26E}"/>
              </a:ext>
            </a:extLst>
          </p:cNvPr>
          <p:cNvSpPr/>
          <p:nvPr/>
        </p:nvSpPr>
        <p:spPr>
          <a:xfrm>
            <a:off x="5639487" y="443787"/>
            <a:ext cx="2690408" cy="2690408"/>
          </a:xfrm>
          <a:prstGeom prst="ellips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dirty="0"/>
          </a:p>
        </p:txBody>
      </p:sp>
      <p:sp>
        <p:nvSpPr>
          <p:cNvPr id="9" name="TextBox 8">
            <a:extLst>
              <a:ext uri="{FF2B5EF4-FFF2-40B4-BE49-F238E27FC236}">
                <a16:creationId xmlns:a16="http://schemas.microsoft.com/office/drawing/2014/main" id="{6FBE6F96-4A5A-4AB0-BAE2-692A81D4A424}"/>
              </a:ext>
            </a:extLst>
          </p:cNvPr>
          <p:cNvSpPr txBox="1"/>
          <p:nvPr/>
        </p:nvSpPr>
        <p:spPr>
          <a:xfrm>
            <a:off x="5743183" y="1271031"/>
            <a:ext cx="2483017" cy="1153385"/>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4000" dirty="0">
                <a:latin typeface="+mj-lt"/>
                <a:ea typeface="+mj-ea"/>
                <a:cs typeface="+mj-cs"/>
              </a:rPr>
              <a:t>Whoopee</a:t>
            </a:r>
          </a:p>
        </p:txBody>
      </p:sp>
    </p:spTree>
    <p:extLst>
      <p:ext uri="{BB962C8B-B14F-4D97-AF65-F5344CB8AC3E}">
        <p14:creationId xmlns:p14="http://schemas.microsoft.com/office/powerpoint/2010/main" val="18662957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794</Words>
  <Application>Microsoft Office PowerPoint</Application>
  <PresentationFormat>Widescreen</PresentationFormat>
  <Paragraphs>90</Paragraphs>
  <Slides>10</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CarlMarx</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Tang Li Xuan</dc:creator>
  <cp:lastModifiedBy>Tang Li Xuan</cp:lastModifiedBy>
  <cp:revision>1</cp:revision>
  <dcterms:created xsi:type="dcterms:W3CDTF">2020-05-19T04:29:17Z</dcterms:created>
  <dcterms:modified xsi:type="dcterms:W3CDTF">2020-05-19T04:31:01Z</dcterms:modified>
</cp:coreProperties>
</file>